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0.jpg" ContentType="image/jpg"/>
  <Override PartName="/ppt/media/image31.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7"/>
  </p:notesMasterIdLst>
  <p:handoutMasterIdLst>
    <p:handoutMasterId r:id="rId28"/>
  </p:handoutMasterIdLst>
  <p:sldIdLst>
    <p:sldId id="365" r:id="rId2"/>
    <p:sldId id="401" r:id="rId3"/>
    <p:sldId id="815" r:id="rId4"/>
    <p:sldId id="812" r:id="rId5"/>
    <p:sldId id="280" r:id="rId6"/>
    <p:sldId id="813" r:id="rId7"/>
    <p:sldId id="814" r:id="rId8"/>
    <p:sldId id="397" r:id="rId9"/>
    <p:sldId id="398" r:id="rId10"/>
    <p:sldId id="348" r:id="rId11"/>
    <p:sldId id="388" r:id="rId12"/>
    <p:sldId id="375" r:id="rId13"/>
    <p:sldId id="402" r:id="rId14"/>
    <p:sldId id="382" r:id="rId15"/>
    <p:sldId id="370" r:id="rId16"/>
    <p:sldId id="403" r:id="rId17"/>
    <p:sldId id="368" r:id="rId18"/>
    <p:sldId id="818" r:id="rId19"/>
    <p:sldId id="363" r:id="rId20"/>
    <p:sldId id="391" r:id="rId21"/>
    <p:sldId id="337" r:id="rId22"/>
    <p:sldId id="819" r:id="rId23"/>
    <p:sldId id="817" r:id="rId24"/>
    <p:sldId id="821" r:id="rId25"/>
    <p:sldId id="816" r:id="rId26"/>
  </p:sldIdLst>
  <p:sldSz cx="13004800" cy="9753600"/>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3A5E83-07B0-4A8E-9F38-D06A8D12B89F}">
  <a:tblStyle styleId="{B33A5E83-07B0-4A8E-9F38-D06A8D12B89F}" styleName="Table_0">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a:tcStyle>
        <a:tcBdr/>
      </a:tcStyle>
    </a:band1H>
    <a:band2H>
      <a:tcTxStyle b="off" i="off"/>
      <a:tcStyle>
        <a:tcBdr/>
        <a:fill>
          <a:solidFill>
            <a:srgbClr val="E3E5E8"/>
          </a:solidFill>
        </a:fill>
      </a:tcStyle>
    </a:band2H>
    <a:band1V>
      <a:tcTxStyle/>
      <a:tcStyle>
        <a:tcBdr/>
      </a:tcStyle>
    </a:band1V>
    <a:band2V>
      <a:tcTxStyle/>
      <a:tcStyle>
        <a:tcBdr/>
      </a:tcStyle>
    </a:band2V>
    <a:lastCol>
      <a:tcTxStyle/>
      <a:tcStyle>
        <a:tcBdr/>
      </a:tcStyle>
    </a:lastCol>
    <a:firstCol>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398CCE"/>
          </a:solidFill>
        </a:fill>
      </a:tcStyle>
    </a:firstCol>
    <a:lastRow>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3797C6"/>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lastRow>
    <a:seCell>
      <a:tcTxStyle/>
      <a:tcStyle>
        <a:tcBdr/>
      </a:tcStyle>
    </a:seCell>
    <a:swCell>
      <a:tcTxStyle/>
      <a:tcStyle>
        <a:tcBdr/>
      </a:tcStyle>
    </a:swCell>
    <a:firstRow>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60256" autoAdjust="0"/>
  </p:normalViewPr>
  <p:slideViewPr>
    <p:cSldViewPr snapToGrid="0">
      <p:cViewPr varScale="1">
        <p:scale>
          <a:sx n="41" d="100"/>
          <a:sy n="41" d="100"/>
        </p:scale>
        <p:origin x="2488" y="40"/>
      </p:cViewPr>
      <p:guideLst>
        <p:guide orient="horz" pos="3072"/>
        <p:guide pos="4024"/>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6724"/>
    </p:cViewPr>
  </p:sorterViewPr>
  <p:notesViewPr>
    <p:cSldViewPr snapToGrid="0">
      <p:cViewPr>
        <p:scale>
          <a:sx n="52" d="100"/>
          <a:sy n="52"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AMD%2001%20WORK%20BACKED%20UP\03.1%20AMERICAN%20PROMISE\Presentation\My%20Presentations\Pie%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26-4707-9E58-135E85352FC7}"/>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C26-4707-9E58-135E85352FC7}"/>
              </c:ext>
            </c:extLst>
          </c:dPt>
          <c:val>
            <c:numRef>
              <c:f>Sheet1!$A$2:$B$2</c:f>
              <c:numCache>
                <c:formatCode>0%</c:formatCode>
                <c:ptCount val="2"/>
                <c:pt idx="0">
                  <c:v>0.71</c:v>
                </c:pt>
                <c:pt idx="1">
                  <c:v>0.28999999999999998</c:v>
                </c:pt>
              </c:numCache>
            </c:numRef>
          </c:val>
          <c:extLst>
            <c:ext xmlns:c16="http://schemas.microsoft.com/office/drawing/2014/chart" uri="{C3380CC4-5D6E-409C-BE32-E72D297353CC}">
              <c16:uniqueId val="{00000004-0C26-4707-9E58-135E85352F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59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503" y="1"/>
            <a:ext cx="3077739" cy="471597"/>
          </a:xfrm>
          <a:prstGeom prst="rect">
            <a:avLst/>
          </a:prstGeom>
        </p:spPr>
        <p:txBody>
          <a:bodyPr vert="horz" lIns="94229" tIns="47114" rIns="94229" bIns="47114" rtlCol="0"/>
          <a:lstStyle>
            <a:lvl1pPr algn="r">
              <a:defRPr sz="1200"/>
            </a:lvl1pPr>
          </a:lstStyle>
          <a:p>
            <a:fld id="{9E64BC4C-E034-4C98-A59B-13A44D5025C3}" type="datetimeFigureOut">
              <a:rPr lang="en-US" smtClean="0"/>
              <a:t>4/15/2022</a:t>
            </a:fld>
            <a:endParaRPr lang="en-US"/>
          </a:p>
        </p:txBody>
      </p:sp>
      <p:sp>
        <p:nvSpPr>
          <p:cNvPr id="4" name="Footer Placeholder 3"/>
          <p:cNvSpPr>
            <a:spLocks noGrp="1"/>
          </p:cNvSpPr>
          <p:nvPr>
            <p:ph type="ftr" sz="quarter" idx="2"/>
          </p:nvPr>
        </p:nvSpPr>
        <p:spPr>
          <a:xfrm>
            <a:off x="0" y="8916880"/>
            <a:ext cx="3077739" cy="471596"/>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503" y="8916880"/>
            <a:ext cx="3077739" cy="471596"/>
          </a:xfrm>
          <a:prstGeom prst="rect">
            <a:avLst/>
          </a:prstGeom>
        </p:spPr>
        <p:txBody>
          <a:bodyPr vert="horz" lIns="94229" tIns="47114" rIns="94229" bIns="47114" rtlCol="0" anchor="b"/>
          <a:lstStyle>
            <a:lvl1pPr algn="r">
              <a:defRPr sz="1200"/>
            </a:lvl1pPr>
          </a:lstStyle>
          <a:p>
            <a:fld id="{EC08A806-8D34-4A9E-89C1-AC80B9596A32}" type="slidenum">
              <a:rPr lang="en-US" smtClean="0"/>
              <a:t>‹#›</a:t>
            </a:fld>
            <a:endParaRPr lang="en-US"/>
          </a:p>
        </p:txBody>
      </p:sp>
    </p:spTree>
    <p:extLst>
      <p:ext uri="{BB962C8B-B14F-4D97-AF65-F5344CB8AC3E}">
        <p14:creationId xmlns:p14="http://schemas.microsoft.com/office/powerpoint/2010/main" val="310090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04913" y="704850"/>
            <a:ext cx="4692650" cy="35194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46997" y="4459526"/>
            <a:ext cx="5208482" cy="4224814"/>
          </a:xfrm>
          <a:prstGeom prst="rect">
            <a:avLst/>
          </a:prstGeom>
          <a:noFill/>
          <a:ln>
            <a:noFill/>
          </a:ln>
        </p:spPr>
        <p:txBody>
          <a:bodyPr spcFirstLastPara="1" wrap="square" lIns="94213" tIns="47094" rIns="94213" bIns="47094" anchor="t" anchorCtr="0"/>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97328857"/>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35568" y="4578757"/>
            <a:ext cx="5884532" cy="4337770"/>
          </a:xfrm>
          <a:prstGeom prst="rect">
            <a:avLst/>
          </a:prstGeom>
        </p:spPr>
        <p:txBody>
          <a:bodyPr spcFirstLastPara="1" wrap="square" lIns="97076" tIns="97076" rIns="97076" bIns="97076" anchor="t" anchorCtr="0">
            <a:noAutofit/>
          </a:bodyPr>
          <a:lstStyle/>
          <a:p>
            <a:pPr lvl="1"/>
            <a:r>
              <a:rPr lang="en-US" sz="2500" dirty="0"/>
              <a:t>Thank you for having me today. My name is Laura Knipmeyer and I’m the volunteer state coordinator for the national cross-partisan organization American Promise. We are focused on the problem of big money in politics and an Amendment to the Constitution to fix it.</a:t>
            </a:r>
            <a:endParaRPr lang="en-US" sz="2100" dirty="0"/>
          </a:p>
          <a:p>
            <a:pPr lvl="1"/>
            <a:r>
              <a:rPr lang="en-US" sz="2500" dirty="0"/>
              <a:t>Today I’m going to speak about this problem, why an</a:t>
            </a:r>
            <a:r>
              <a:rPr lang="en-US" sz="2500" baseline="0" dirty="0"/>
              <a:t> </a:t>
            </a:r>
            <a:r>
              <a:rPr lang="en-US" sz="2500" dirty="0"/>
              <a:t>Amendment is the solution, and incredible progress with our strategy to win</a:t>
            </a:r>
            <a:r>
              <a:rPr lang="en-US" sz="2500" baseline="0" dirty="0"/>
              <a:t> it</a:t>
            </a:r>
            <a:r>
              <a:rPr lang="en-US" sz="2500" dirty="0"/>
              <a:t>.</a:t>
            </a:r>
          </a:p>
          <a:p>
            <a:pPr lvl="1"/>
            <a:endParaRPr lang="en-US" sz="2500" dirty="0"/>
          </a:p>
          <a:p>
            <a:pPr lvl="1"/>
            <a:r>
              <a:rPr lang="en-US" sz="2500" dirty="0"/>
              <a:t>With </a:t>
            </a:r>
            <a:r>
              <a:rPr lang="en-US" sz="2500" baseline="0" dirty="0"/>
              <a:t>such an active group like yours –I’m curious:</a:t>
            </a:r>
          </a:p>
          <a:p>
            <a:pPr lvl="1"/>
            <a:r>
              <a:rPr lang="en-US" sz="2500" baseline="0" dirty="0"/>
              <a:t>	How many have ever met with their MOC?</a:t>
            </a:r>
          </a:p>
          <a:p>
            <a:pPr lvl="1"/>
            <a:r>
              <a:rPr lang="en-US" sz="2500" baseline="0" dirty="0"/>
              <a:t>	Have you written LTEs or </a:t>
            </a:r>
            <a:r>
              <a:rPr lang="en-US" sz="2500" baseline="0" dirty="0" err="1"/>
              <a:t>or</a:t>
            </a:r>
            <a:r>
              <a:rPr lang="en-US" sz="2500" baseline="0" dirty="0"/>
              <a:t> opinion pieces that have been published?</a:t>
            </a:r>
          </a:p>
          <a:p>
            <a:pPr lvl="1"/>
            <a:r>
              <a:rPr lang="en-US" sz="2500" baseline="0" dirty="0"/>
              <a:t>	Maybe a journalist has written an article about your group?</a:t>
            </a:r>
          </a:p>
          <a:p>
            <a:pPr lvl="1"/>
            <a:r>
              <a:rPr lang="en-US" sz="2500" baseline="0" dirty="0"/>
              <a:t>That is FANTASTIC.</a:t>
            </a:r>
          </a:p>
          <a:p>
            <a:pPr lvl="1"/>
            <a:endParaRPr lang="en-US" sz="2100" dirty="0"/>
          </a:p>
          <a:p>
            <a:pPr marL="0" indent="0"/>
            <a:endParaRPr dirty="0"/>
          </a:p>
        </p:txBody>
      </p:sp>
      <p:sp>
        <p:nvSpPr>
          <p:cNvPr id="86" name="Google Shape;86;p1:notes"/>
          <p:cNvSpPr>
            <a:spLocks noGrp="1" noRot="1" noChangeAspect="1"/>
          </p:cNvSpPr>
          <p:nvPr>
            <p:ph type="sldImg" idx="2"/>
          </p:nvPr>
        </p:nvSpPr>
        <p:spPr>
          <a:xfrm>
            <a:off x="1268413" y="722313"/>
            <a:ext cx="4819650" cy="36147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69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r>
              <a:rPr lang="en-US" sz="2300" dirty="0"/>
              <a:t>Let me give you an example of how this works. Let’s say there’s a Congressman who wants to serve his constituents. They are particularly concerned about gun violence and they want him to do something. </a:t>
            </a:r>
            <a:endParaRPr lang="en-US" dirty="0"/>
          </a:p>
        </p:txBody>
      </p:sp>
    </p:spTree>
    <p:extLst>
      <p:ext uri="{BB962C8B-B14F-4D97-AF65-F5344CB8AC3E}">
        <p14:creationId xmlns:p14="http://schemas.microsoft.com/office/powerpoint/2010/main" val="1051071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2313"/>
            <a:ext cx="4821238" cy="3614737"/>
          </a:xfrm>
        </p:spPr>
      </p:sp>
      <p:sp>
        <p:nvSpPr>
          <p:cNvPr id="3" name="Notes Placeholder 2"/>
          <p:cNvSpPr>
            <a:spLocks noGrp="1"/>
          </p:cNvSpPr>
          <p:nvPr>
            <p:ph type="body" idx="1"/>
          </p:nvPr>
        </p:nvSpPr>
        <p:spPr/>
        <p:txBody>
          <a:bodyPr/>
          <a:lstStyle/>
          <a:p>
            <a:pPr marL="471145" indent="-235572" defTabSz="942289">
              <a:defRPr/>
            </a:pPr>
            <a:r>
              <a:rPr lang="en-US" sz="2300" dirty="0"/>
              <a:t>There was broad support in his district for background checks, and he wanted to vote for the Bipartisan Background Checks Act of 2019.</a:t>
            </a:r>
          </a:p>
          <a:p>
            <a:endParaRPr lang="en-US" dirty="0"/>
          </a:p>
        </p:txBody>
      </p:sp>
    </p:spTree>
    <p:extLst>
      <p:ext uri="{BB962C8B-B14F-4D97-AF65-F5344CB8AC3E}">
        <p14:creationId xmlns:p14="http://schemas.microsoft.com/office/powerpoint/2010/main" val="210404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2313"/>
            <a:ext cx="4821238" cy="3614737"/>
          </a:xfrm>
        </p:spPr>
      </p:sp>
      <p:sp>
        <p:nvSpPr>
          <p:cNvPr id="3" name="Notes Placeholder 2"/>
          <p:cNvSpPr>
            <a:spLocks noGrp="1"/>
          </p:cNvSpPr>
          <p:nvPr>
            <p:ph type="body" idx="1"/>
          </p:nvPr>
        </p:nvSpPr>
        <p:spPr/>
        <p:txBody>
          <a:bodyPr/>
          <a:lstStyle/>
          <a:p>
            <a:pPr marL="471145" indent="-235572" defTabSz="942289">
              <a:defRPr/>
            </a:pPr>
            <a:r>
              <a:rPr lang="en-US" sz="2300" dirty="0"/>
              <a:t>But there was a wealthy individual who opposes any kind of restrictions on gun ownership. He didn’t live in our Congressman’s district, but that doesn’t matter. This wealthy individual meddled in Congressional races around the country. So what can he do?</a:t>
            </a:r>
          </a:p>
          <a:p>
            <a:endParaRPr lang="en-US" dirty="0"/>
          </a:p>
        </p:txBody>
      </p:sp>
    </p:spTree>
    <p:extLst>
      <p:ext uri="{BB962C8B-B14F-4D97-AF65-F5344CB8AC3E}">
        <p14:creationId xmlns:p14="http://schemas.microsoft.com/office/powerpoint/2010/main" val="266350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pPr lvl="1"/>
            <a:r>
              <a:rPr lang="en-US" sz="2500" b="1" dirty="0"/>
              <a:t>[A] </a:t>
            </a:r>
            <a:r>
              <a:rPr lang="en-US" sz="2500" dirty="0"/>
              <a:t>He can make the maximum allowable donation to our Congressman’s opponent in the general election, and also to his opponents in the primaries. But that’s chicken feed to this individual. He wants to do more.</a:t>
            </a:r>
            <a:endParaRPr lang="en-US" sz="2100" dirty="0"/>
          </a:p>
          <a:p>
            <a:pPr lvl="1"/>
            <a:r>
              <a:rPr lang="en-US" sz="2500" b="1" dirty="0"/>
              <a:t>[B]</a:t>
            </a:r>
            <a:r>
              <a:rPr lang="en-US" sz="2500" dirty="0"/>
              <a:t> He can give an unlimited amount of money to Political Action Committees</a:t>
            </a:r>
            <a:r>
              <a:rPr lang="en-US" sz="2500" strike="sngStrike" dirty="0"/>
              <a:t>.</a:t>
            </a:r>
            <a:r>
              <a:rPr lang="en-US" sz="2500" dirty="0"/>
              <a:t> </a:t>
            </a:r>
            <a:endParaRPr lang="en-US" sz="2100" dirty="0"/>
          </a:p>
          <a:p>
            <a:pPr lvl="1"/>
            <a:r>
              <a:rPr lang="en-US" sz="2500" b="1" dirty="0"/>
              <a:t>[C]</a:t>
            </a:r>
            <a:r>
              <a:rPr lang="en-US" sz="2500" dirty="0"/>
              <a:t> He can also give unlimited amounts of money to dark money groups.</a:t>
            </a:r>
            <a:endParaRPr lang="en-US" sz="2500" strike="sngStrike" dirty="0"/>
          </a:p>
          <a:p>
            <a:pPr lvl="1"/>
            <a:r>
              <a:rPr lang="en-US" sz="2500" b="1" dirty="0"/>
              <a:t>[D]</a:t>
            </a:r>
            <a:r>
              <a:rPr lang="en-US" sz="2500" dirty="0"/>
              <a:t> Finally, he can spend an unlimited amount of his own money on TV, radio, newspaper and social media ads as long as they are independent expenditures.</a:t>
            </a:r>
            <a:endParaRPr lang="en-US" sz="2100" dirty="0"/>
          </a:p>
          <a:p>
            <a:pPr lvl="1"/>
            <a:r>
              <a:rPr lang="en-US" sz="2500" b="1" dirty="0"/>
              <a:t>[E] </a:t>
            </a:r>
            <a:r>
              <a:rPr lang="en-US" sz="2500" dirty="0"/>
              <a:t>PACS, dark money groups and wealthy individuals can ALL spend unlimited amounts of money as long as those expenditures are “independent” of any campaign. This enables our wealthy individual to fund a lot of negative advertising</a:t>
            </a:r>
            <a:r>
              <a:rPr lang="en-US" sz="2500" baseline="0" dirty="0"/>
              <a:t> </a:t>
            </a:r>
            <a:r>
              <a:rPr lang="en-US" sz="2500" dirty="0"/>
              <a:t>against our Congressman.</a:t>
            </a:r>
            <a:endParaRPr lang="en-US" sz="2100" dirty="0"/>
          </a:p>
          <a:p>
            <a:pPr marL="472558" indent="-308475" defTabSz="945116">
              <a:defRPr/>
            </a:pPr>
            <a:endParaRPr lang="en-US" dirty="0"/>
          </a:p>
        </p:txBody>
      </p:sp>
    </p:spTree>
    <p:extLst>
      <p:ext uri="{BB962C8B-B14F-4D97-AF65-F5344CB8AC3E}">
        <p14:creationId xmlns:p14="http://schemas.microsoft.com/office/powerpoint/2010/main" val="2377382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pPr lvl="0"/>
            <a:r>
              <a:rPr lang="en-US" sz="2500" dirty="0"/>
              <a:t>So our individual makes it known to our Congressman that if the Congressman supports a background check bill, he is ready not just to give the maximum to our Congressman’s opponent, but to give money to Super PACS and Dark Money Groups, and spend his own money on YouTube videos, Facebook ads, and TV commercials.  All</a:t>
            </a:r>
            <a:r>
              <a:rPr lang="en-US" sz="2500" baseline="0" dirty="0"/>
              <a:t> this </a:t>
            </a:r>
            <a:r>
              <a:rPr lang="en-US" sz="2500" dirty="0"/>
              <a:t>makes our Congressman</a:t>
            </a:r>
            <a:r>
              <a:rPr lang="en-US" sz="2500" baseline="0" dirty="0"/>
              <a:t> </a:t>
            </a:r>
            <a:r>
              <a:rPr lang="en-US" sz="2500" dirty="0"/>
              <a:t>think twice about voting for a bill that has overwhelming support in his district. But let’s say our Congressman is brave, and he’s committed to doing what his constituents want him to do. What does that mean?</a:t>
            </a:r>
            <a:endParaRPr lang="en-US" sz="2100" dirty="0"/>
          </a:p>
          <a:p>
            <a:pPr marL="472558" indent="-308475" defTabSz="945116">
              <a:defRPr/>
            </a:pPr>
            <a:endParaRPr lang="en-US" dirty="0"/>
          </a:p>
        </p:txBody>
      </p:sp>
    </p:spTree>
    <p:extLst>
      <p:ext uri="{BB962C8B-B14F-4D97-AF65-F5344CB8AC3E}">
        <p14:creationId xmlns:p14="http://schemas.microsoft.com/office/powerpoint/2010/main" val="1529954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6825" y="722313"/>
            <a:ext cx="4821238" cy="3614737"/>
          </a:xfrm>
        </p:spPr>
      </p:sp>
      <p:sp>
        <p:nvSpPr>
          <p:cNvPr id="3" name="Notes Placeholder 2"/>
          <p:cNvSpPr>
            <a:spLocks noGrp="1"/>
          </p:cNvSpPr>
          <p:nvPr>
            <p:ph type="body" idx="1"/>
          </p:nvPr>
        </p:nvSpPr>
        <p:spPr/>
        <p:txBody>
          <a:bodyPr/>
          <a:lstStyle/>
          <a:p>
            <a:pPr marL="471145" indent="-235572" defTabSz="942289">
              <a:defRPr/>
            </a:pPr>
            <a:r>
              <a:rPr lang="en-US" sz="2300" dirty="0"/>
              <a:t>It means he’s got to spend a lot of time at the party’s call center, dialing for dollars to build up his campaign war chest to get ready for the tsunami of money that’s going to be spent against him in his re-election campaign. He’ll ask wealthy individuals and PACs to contribute the maximum to his campaign, and he’ll court the support of friendly Super PACs that can engage in unlimited independent spending. And they’ll all be telling him what they expect in exchange for that support.</a:t>
            </a:r>
          </a:p>
          <a:p>
            <a:endParaRPr lang="en-US" dirty="0"/>
          </a:p>
        </p:txBody>
      </p:sp>
    </p:spTree>
    <p:extLst>
      <p:ext uri="{BB962C8B-B14F-4D97-AF65-F5344CB8AC3E}">
        <p14:creationId xmlns:p14="http://schemas.microsoft.com/office/powerpoint/2010/main" val="802051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pPr lvl="1"/>
            <a:r>
              <a:rPr lang="en-US" sz="2500" b="1" dirty="0"/>
              <a:t>[A]</a:t>
            </a:r>
            <a:r>
              <a:rPr lang="en-US" sz="2500" dirty="0"/>
              <a:t> Under current law, the only piece of this picture we can control is the limit on donations to the campaigns of our Congressman’s opponents. </a:t>
            </a:r>
            <a:endParaRPr lang="en-US" sz="2100" dirty="0"/>
          </a:p>
          <a:p>
            <a:pPr lvl="1"/>
            <a:r>
              <a:rPr lang="en-US" sz="2500" b="1" dirty="0"/>
              <a:t>[B] </a:t>
            </a:r>
            <a:r>
              <a:rPr lang="en-US" sz="2500" dirty="0"/>
              <a:t>We can’t place any restrictions on donations to PACs or dark money groups, or independent expenditures by those groups,</a:t>
            </a:r>
            <a:r>
              <a:rPr lang="en-US" sz="2500" b="1" dirty="0"/>
              <a:t> </a:t>
            </a:r>
            <a:r>
              <a:rPr lang="en-US" sz="2500" dirty="0"/>
              <a:t>or an individual’s own independent expenditures. </a:t>
            </a:r>
            <a:endParaRPr lang="en-US" sz="2100" dirty="0"/>
          </a:p>
          <a:p>
            <a:pPr lvl="1"/>
            <a:r>
              <a:rPr lang="en-US" sz="2500" dirty="0"/>
              <a:t>It’s all protected as First Amendment free speech. So its not possible without the Amendment to put any guardrails around all this money from corporations, unions, special interests and wealthy individuals – and to distinguish between them and natural</a:t>
            </a:r>
            <a:r>
              <a:rPr lang="en-US" sz="2500" baseline="0" dirty="0"/>
              <a:t> persons (voters) in any state.</a:t>
            </a:r>
            <a:endParaRPr lang="en-US" sz="2100" dirty="0"/>
          </a:p>
          <a:p>
            <a:pPr marL="472558" indent="-308475" defTabSz="945116">
              <a:defRPr/>
            </a:pPr>
            <a:endParaRPr lang="en-US" dirty="0"/>
          </a:p>
        </p:txBody>
      </p:sp>
    </p:spTree>
    <p:extLst>
      <p:ext uri="{BB962C8B-B14F-4D97-AF65-F5344CB8AC3E}">
        <p14:creationId xmlns:p14="http://schemas.microsoft.com/office/powerpoint/2010/main" val="1176209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t>Outside spending by wealthy individuals, </a:t>
            </a:r>
            <a:r>
              <a:rPr lang="en-US" sz="2300" dirty="0" err="1"/>
              <a:t>SuperPACs</a:t>
            </a:r>
            <a:r>
              <a:rPr lang="en-US" sz="2300" dirty="0"/>
              <a:t> and Dark Money groups has exploded since Citizens United. This is Open Secrets’ graph of outside spending to influence federal elections. It does not include spending by political parties.</a:t>
            </a:r>
          </a:p>
        </p:txBody>
      </p:sp>
    </p:spTree>
    <p:extLst>
      <p:ext uri="{BB962C8B-B14F-4D97-AF65-F5344CB8AC3E}">
        <p14:creationId xmlns:p14="http://schemas.microsoft.com/office/powerpoint/2010/main" val="2835399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money more than doubled to $15 billion.  Dark money funders escalated</a:t>
            </a:r>
            <a:r>
              <a:rPr lang="en-US" baseline="0" dirty="0"/>
              <a:t> on all sides.</a:t>
            </a:r>
            <a:endParaRPr lang="en-US" dirty="0"/>
          </a:p>
        </p:txBody>
      </p:sp>
    </p:spTree>
    <p:extLst>
      <p:ext uri="{BB962C8B-B14F-4D97-AF65-F5344CB8AC3E}">
        <p14:creationId xmlns:p14="http://schemas.microsoft.com/office/powerpoint/2010/main" val="566503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pPr marL="164082" indent="0"/>
            <a:r>
              <a:rPr lang="en-US" dirty="0"/>
              <a:t>Let Ben Cohen of Ben &amp; Jerry’s fame demonstrate big money in politics.</a:t>
            </a:r>
          </a:p>
        </p:txBody>
      </p:sp>
    </p:spTree>
    <p:extLst>
      <p:ext uri="{BB962C8B-B14F-4D97-AF65-F5344CB8AC3E}">
        <p14:creationId xmlns:p14="http://schemas.microsoft.com/office/powerpoint/2010/main" val="302085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t>Our organization is called </a:t>
            </a:r>
            <a:r>
              <a:rPr lang="en-US" sz="2300" i="1" dirty="0"/>
              <a:t>American Promise</a:t>
            </a:r>
            <a:r>
              <a:rPr lang="en-US" sz="2300" dirty="0"/>
              <a:t>. </a:t>
            </a:r>
          </a:p>
          <a:p>
            <a:r>
              <a:rPr lang="en-US" sz="2300" dirty="0"/>
              <a:t>What IS our American Promise? What do we mean by that phrase?</a:t>
            </a:r>
          </a:p>
          <a:p>
            <a:r>
              <a:rPr lang="en-US" sz="2300" dirty="0"/>
              <a:t>We mean</a:t>
            </a:r>
          </a:p>
          <a:p>
            <a:pPr marL="588931" indent="-353358">
              <a:buFont typeface="Arial" panose="020B0604020202020204" pitchFamily="34" charset="0"/>
              <a:buChar char="•"/>
            </a:pPr>
            <a:r>
              <a:rPr lang="en-US" sz="2300" dirty="0"/>
              <a:t>We are all equal citizens</a:t>
            </a:r>
          </a:p>
          <a:p>
            <a:pPr marL="588931" indent="-353358">
              <a:buFont typeface="Arial" panose="020B0604020202020204" pitchFamily="34" charset="0"/>
              <a:buChar char="•"/>
            </a:pPr>
            <a:r>
              <a:rPr lang="en-US" sz="2300" dirty="0"/>
              <a:t>We are entitled to equal representation</a:t>
            </a:r>
          </a:p>
          <a:p>
            <a:pPr marL="588931" indent="-353358">
              <a:buFont typeface="Arial" panose="020B0604020202020204" pitchFamily="34" charset="0"/>
              <a:buChar char="•"/>
            </a:pPr>
            <a:r>
              <a:rPr lang="en-US" sz="2300" dirty="0"/>
              <a:t>We believe in human liberty</a:t>
            </a:r>
          </a:p>
          <a:p>
            <a:pPr marL="588931" indent="-353358">
              <a:buFont typeface="Arial" panose="020B0604020202020204" pitchFamily="34" charset="0"/>
              <a:buChar char="•"/>
            </a:pPr>
            <a:r>
              <a:rPr lang="en-US" sz="2300" dirty="0"/>
              <a:t>And we strive to achieve effective self-governance</a:t>
            </a:r>
          </a:p>
          <a:p>
            <a:pPr marL="235572" indent="0"/>
            <a:endParaRPr lang="en-US" sz="2300" dirty="0"/>
          </a:p>
          <a:p>
            <a:pPr marL="235572" indent="0"/>
            <a:r>
              <a:rPr lang="en-US" sz="2300" dirty="0"/>
              <a:t>Those are values we all believe in, whether we’re Democrats, Republicans, or Independents.</a:t>
            </a:r>
          </a:p>
          <a:p>
            <a:pPr marL="588931" indent="-353358">
              <a:buFont typeface="Arial" panose="020B0604020202020204" pitchFamily="34" charset="0"/>
              <a:buChar char="•"/>
            </a:pPr>
            <a:endParaRPr lang="en-US" sz="2300" dirty="0"/>
          </a:p>
          <a:p>
            <a:endParaRPr lang="en-US" dirty="0"/>
          </a:p>
        </p:txBody>
      </p:sp>
    </p:spTree>
    <p:extLst>
      <p:ext uri="{BB962C8B-B14F-4D97-AF65-F5344CB8AC3E}">
        <p14:creationId xmlns:p14="http://schemas.microsoft.com/office/powerpoint/2010/main" val="1500123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pPr marL="164082" indent="0"/>
            <a:r>
              <a:rPr lang="en-US" dirty="0"/>
              <a:t>The Supreme Court has also made the problem of foreign money in our elections worse. It’s still illegal for foreigners to donate to U.S. campaigns. But foreign money is making its way into the system through U.S. corporations. Here’s how it works:</a:t>
            </a:r>
          </a:p>
          <a:p>
            <a:pPr marL="164082" indent="0"/>
            <a:r>
              <a:rPr lang="en-US" dirty="0"/>
              <a:t>Non U.S. persons create a U.S. corporation that does business here.</a:t>
            </a:r>
          </a:p>
          <a:p>
            <a:pPr marL="164082" indent="0"/>
            <a:r>
              <a:rPr lang="en-US" dirty="0"/>
              <a:t>That corporation can use the proceeds of that business for dark money groups</a:t>
            </a:r>
            <a:r>
              <a:rPr lang="en-US" baseline="0" dirty="0"/>
              <a:t> – as we have just seen.</a:t>
            </a:r>
            <a:endParaRPr lang="en-US" dirty="0"/>
          </a:p>
          <a:p>
            <a:pPr marL="164082" indent="0"/>
            <a:r>
              <a:rPr lang="en-US" dirty="0"/>
              <a:t>And we can’t place any limits on the spending by those groups to influence our elections.</a:t>
            </a:r>
          </a:p>
          <a:p>
            <a:pPr marL="164082" indent="0"/>
            <a:endParaRPr lang="en-US" dirty="0"/>
          </a:p>
        </p:txBody>
      </p:sp>
    </p:spTree>
    <p:extLst>
      <p:ext uri="{BB962C8B-B14F-4D97-AF65-F5344CB8AC3E}">
        <p14:creationId xmlns:p14="http://schemas.microsoft.com/office/powerpoint/2010/main" val="3237587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300" dirty="0"/>
              <a:t>So we are going to fix this by passing a constitutional amendment. That requires 2/3 of the U.S. House, and 2/3 of the Senate, to pass the exact same language. Then ¾ of the states – 38 states – have to ratify it.</a:t>
            </a:r>
          </a:p>
          <a:p>
            <a:r>
              <a:rPr lang="en-US" sz="2300" dirty="0"/>
              <a:t>Here’s an example of language that has been introduced this session of Congress: H. J. RES. 1 by </a:t>
            </a:r>
            <a:r>
              <a:rPr lang="en-US" sz="2300" dirty="0" err="1"/>
              <a:t>Deutch</a:t>
            </a:r>
            <a:r>
              <a:rPr lang="en-US" sz="2300" dirty="0"/>
              <a:t>, which has 88 co-sponsors, including Rep. John </a:t>
            </a:r>
            <a:r>
              <a:rPr lang="en-US" sz="2300" dirty="0" err="1"/>
              <a:t>Katko</a:t>
            </a:r>
            <a:r>
              <a:rPr lang="en-US" sz="2300" dirty="0"/>
              <a:t> (R-1-NY). The companion in the Senate, S.J. Res 251, has 25.  In California, this bill was previously co-sponsored by 40/53 representatives.</a:t>
            </a:r>
          </a:p>
          <a:p>
            <a:r>
              <a:rPr lang="en-US" dirty="0"/>
              <a:t>There are about 10 other versions which have been introduced previously and new</a:t>
            </a:r>
            <a:r>
              <a:rPr lang="en-US" baseline="0" dirty="0"/>
              <a:t> </a:t>
            </a:r>
            <a:r>
              <a:rPr lang="en-US" dirty="0"/>
              <a:t>versions </a:t>
            </a:r>
            <a:r>
              <a:rPr lang="en-US" i="1" dirty="0"/>
              <a:t>For</a:t>
            </a:r>
            <a:r>
              <a:rPr lang="en-US" i="1" baseline="0" dirty="0"/>
              <a:t> Our Freedom</a:t>
            </a:r>
            <a:r>
              <a:rPr lang="en-US" baseline="0" dirty="0"/>
              <a:t>, which </a:t>
            </a:r>
            <a:r>
              <a:rPr lang="en-US" dirty="0"/>
              <a:t>or which are under discussion now. Its an exciting time as</a:t>
            </a:r>
            <a:r>
              <a:rPr lang="en-US" baseline="0" dirty="0"/>
              <a:t> there is wide-spread cross-partisan support</a:t>
            </a:r>
            <a:r>
              <a:rPr lang="en-US" dirty="0"/>
              <a:t>.</a:t>
            </a:r>
          </a:p>
          <a:p>
            <a:endParaRPr lang="en-US" dirty="0"/>
          </a:p>
        </p:txBody>
      </p:sp>
    </p:spTree>
    <p:extLst>
      <p:ext uri="{BB962C8B-B14F-4D97-AF65-F5344CB8AC3E}">
        <p14:creationId xmlns:p14="http://schemas.microsoft.com/office/powerpoint/2010/main" val="1133178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0" y="4114801"/>
            <a:ext cx="6789821" cy="508485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US" sz="1400" dirty="0"/>
              <a:t>What makes us optimistic that the 28</a:t>
            </a:r>
            <a:r>
              <a:rPr lang="en-US" sz="1400" baseline="30000" dirty="0"/>
              <a:t>th</a:t>
            </a:r>
            <a:r>
              <a:rPr lang="en-US" sz="1400" dirty="0"/>
              <a:t> Amendment is possible is polling showing strong bipartisan public support for reform. This is from a 2018 University of Maryland poll that found a strong majority of Americans of all political persuasions support a constitutional amendment to address money in politics</a:t>
            </a:r>
            <a:endParaRPr sz="1400" dirty="0">
              <a:highlight>
                <a:srgbClr val="FFFFFF"/>
              </a:highlight>
              <a:latin typeface="Lato"/>
              <a:ea typeface="Lato"/>
              <a:cs typeface="Lato"/>
              <a:sym typeface="Lato"/>
            </a:endParaRPr>
          </a:p>
        </p:txBody>
      </p:sp>
    </p:spTree>
    <p:extLst>
      <p:ext uri="{BB962C8B-B14F-4D97-AF65-F5344CB8AC3E}">
        <p14:creationId xmlns:p14="http://schemas.microsoft.com/office/powerpoint/2010/main" val="3042866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reason to be optimistic is how much progress has been made across the country in calling for the Amendment in 12 short years: </a:t>
            </a:r>
            <a:r>
              <a:rPr lang="en-US" sz="2000" dirty="0"/>
              <a:t> 900 cities and towns and 22 states have called for this amendment.  Our members are working to develop citizen leaders in every state</a:t>
            </a:r>
            <a:r>
              <a:rPr lang="en-US" sz="2000" baseline="0" dirty="0"/>
              <a:t> to</a:t>
            </a:r>
            <a:r>
              <a:rPr lang="en-US" sz="2000" dirty="0"/>
              <a:t> prepare for ratification in at least 38 states very quickly once the amendment is passed in Congress.  </a:t>
            </a:r>
          </a:p>
        </p:txBody>
      </p:sp>
    </p:spTree>
    <p:extLst>
      <p:ext uri="{BB962C8B-B14F-4D97-AF65-F5344CB8AC3E}">
        <p14:creationId xmlns:p14="http://schemas.microsoft.com/office/powerpoint/2010/main" val="2775107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Across California we have mostly-supportive members of Congress. That is great. In now</a:t>
            </a:r>
            <a:r>
              <a:rPr lang="en-US" sz="2000" baseline="0" dirty="0"/>
              <a:t> 52 districts, 43 of them have been actual co-sponsors of the amendment in the last session of Congress.  The most important hurdle we face is </a:t>
            </a:r>
            <a:r>
              <a:rPr lang="en-US" sz="2000" dirty="0"/>
              <a:t>building</a:t>
            </a:r>
            <a:r>
              <a:rPr lang="en-US" sz="2000" baseline="0" dirty="0"/>
              <a:t> </a:t>
            </a:r>
            <a:r>
              <a:rPr lang="en-US" sz="2000" dirty="0"/>
              <a:t>the cross-partisan support we need to pass this amendment.  </a:t>
            </a:r>
          </a:p>
          <a:p>
            <a:r>
              <a:rPr lang="en-US" sz="2000" dirty="0"/>
              <a:t>Right now we are singularly focused on our Candidate</a:t>
            </a:r>
            <a:r>
              <a:rPr lang="en-US" sz="2000" baseline="0" dirty="0"/>
              <a:t> Pledge.</a:t>
            </a:r>
          </a:p>
          <a:p>
            <a:r>
              <a:rPr lang="en-US" sz="2000" baseline="0" dirty="0"/>
              <a:t>	Signing as many Republicans as we can and getting media coverage to distinguish between the candidates before the primary.</a:t>
            </a:r>
          </a:p>
          <a:p>
            <a:r>
              <a:rPr lang="en-US" sz="2000" baseline="0" dirty="0"/>
              <a:t>	This is esp. important in April 2022; 14 districts are key to making the amendment a voting issue in 2022.</a:t>
            </a:r>
          </a:p>
          <a:p>
            <a:endParaRPr lang="en-US" sz="2000" dirty="0"/>
          </a:p>
          <a:p>
            <a:r>
              <a:rPr lang="en-US" sz="2000" dirty="0"/>
              <a:t>American Promise offers </a:t>
            </a:r>
            <a:r>
              <a:rPr lang="en-US" sz="2000" baseline="0" dirty="0"/>
              <a:t>specific training for others too, in 3 areas </a:t>
            </a:r>
          </a:p>
          <a:p>
            <a:pPr marL="685800" indent="-457200">
              <a:buAutoNum type="arabicParenR"/>
            </a:pPr>
            <a:r>
              <a:rPr lang="en-US" sz="2000" baseline="0" dirty="0"/>
              <a:t>Meet with members of Congress, </a:t>
            </a:r>
          </a:p>
          <a:p>
            <a:pPr marL="685800" indent="-457200">
              <a:buAutoNum type="arabicParenR"/>
            </a:pPr>
            <a:r>
              <a:rPr lang="en-US" sz="2000" baseline="0" dirty="0"/>
              <a:t>2) build </a:t>
            </a:r>
            <a:r>
              <a:rPr lang="en-US" sz="2000" dirty="0"/>
              <a:t>community support through</a:t>
            </a:r>
            <a:r>
              <a:rPr lang="en-US" sz="2000" baseline="0" dirty="0"/>
              <a:t> presentations </a:t>
            </a:r>
            <a:r>
              <a:rPr lang="en-US" sz="2000" dirty="0"/>
              <a:t>like this,</a:t>
            </a:r>
            <a:r>
              <a:rPr lang="en-US" sz="2000" baseline="0" dirty="0"/>
              <a:t> </a:t>
            </a:r>
            <a:r>
              <a:rPr lang="en-US" sz="2000" dirty="0"/>
              <a:t>educating</a:t>
            </a:r>
            <a:r>
              <a:rPr lang="en-US" sz="2000" baseline="0" dirty="0"/>
              <a:t> voters for </a:t>
            </a:r>
            <a:r>
              <a:rPr lang="en-US" sz="2000" dirty="0"/>
              <a:t>members of Congress, and </a:t>
            </a:r>
          </a:p>
          <a:p>
            <a:pPr marL="685800" indent="-457200">
              <a:buAutoNum type="arabicParenR"/>
            </a:pPr>
            <a:r>
              <a:rPr lang="en-US" sz="2000" dirty="0"/>
              <a:t>3) publish media that influences both members of Congress and voters to act. </a:t>
            </a:r>
          </a:p>
          <a:p>
            <a:pPr marL="228600" indent="0">
              <a:buNone/>
            </a:pPr>
            <a:r>
              <a:rPr lang="en-US" sz="2000" dirty="0"/>
              <a:t>American Promise’s goal is to have the constitutional amendment passed out of Congress by 2022 and ratified by the states by 2026. Quite possibly the</a:t>
            </a:r>
            <a:r>
              <a:rPr lang="en-US" sz="2000" baseline="0" dirty="0"/>
              <a:t> new Congress can pass the Amendment in 2023.</a:t>
            </a:r>
            <a:endParaRPr lang="en-US" sz="2000" dirty="0"/>
          </a:p>
          <a:p>
            <a:r>
              <a:rPr lang="en-US" sz="2000" dirty="0"/>
              <a:t>Our teams are cross-partisan, and</a:t>
            </a:r>
            <a:r>
              <a:rPr lang="en-US" sz="2000" baseline="0" dirty="0"/>
              <a:t> respectful--</a:t>
            </a:r>
            <a:r>
              <a:rPr lang="en-US" sz="2000" dirty="0"/>
              <a:t>which means we are Democrats, Republicans and Independents working together on an issue we agree on, based on shared American values. </a:t>
            </a:r>
          </a:p>
          <a:p>
            <a:r>
              <a:rPr lang="en-US" sz="2000" dirty="0"/>
              <a:t>I invite you to help, and to have fun becoming a trained and articulate citizen leader to reclaim our democracy.</a:t>
            </a:r>
            <a:endParaRPr lang="en-US" dirty="0"/>
          </a:p>
          <a:p>
            <a:endParaRPr lang="en-US" dirty="0"/>
          </a:p>
        </p:txBody>
      </p:sp>
    </p:spTree>
    <p:extLst>
      <p:ext uri="{BB962C8B-B14F-4D97-AF65-F5344CB8AC3E}">
        <p14:creationId xmlns:p14="http://schemas.microsoft.com/office/powerpoint/2010/main" val="422314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 of democracy can we expect after we ratify this Amendment?</a:t>
            </a:r>
          </a:p>
          <a:p>
            <a:r>
              <a:rPr lang="en-US" dirty="0"/>
              <a:t>We think it will be a democracy where we have more speech, more ideas, less polarity(!) more candidates, more participation, less cynicism, and better representation. </a:t>
            </a:r>
          </a:p>
          <a:p>
            <a:r>
              <a:rPr lang="en-US" dirty="0"/>
              <a:t>We’ll have a clear line between the rights of corporations and the rights of human beings.</a:t>
            </a:r>
          </a:p>
          <a:p>
            <a:r>
              <a:rPr lang="en-US" dirty="0"/>
              <a:t>And we’ll be closer to our American Promise of equal citizenship and effective self-governance.</a:t>
            </a:r>
          </a:p>
          <a:p>
            <a:r>
              <a:rPr lang="en-US" dirty="0"/>
              <a:t>I hope you’ll join us.   I look forward to answering your questions.</a:t>
            </a:r>
          </a:p>
          <a:p>
            <a:endParaRPr lang="en-US" dirty="0"/>
          </a:p>
        </p:txBody>
      </p:sp>
    </p:spTree>
    <p:extLst>
      <p:ext uri="{BB962C8B-B14F-4D97-AF65-F5344CB8AC3E}">
        <p14:creationId xmlns:p14="http://schemas.microsoft.com/office/powerpoint/2010/main" val="427494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problem in our democracy though: the influence of Big Money. Our system is WAY out of balance. Those with more money have more political power. They get to buy more representation and extra rights than the rest of us.</a:t>
            </a:r>
          </a:p>
          <a:p>
            <a:r>
              <a:rPr lang="en-US" dirty="0"/>
              <a:t>Money from wealthy special interests drowns out the voices of ordinary citizens. Big money is producing policy outcomes that fail to address the needs and concerns of ordinary people.</a:t>
            </a:r>
            <a:r>
              <a:rPr lang="en-US" baseline="0" dirty="0"/>
              <a:t> What might those be?</a:t>
            </a:r>
            <a:r>
              <a:rPr lang="en-US" dirty="0"/>
              <a:t>:</a:t>
            </a:r>
          </a:p>
          <a:p>
            <a:pPr marL="588931" indent="-353358">
              <a:buFont typeface="Arial" panose="020B0604020202020204" pitchFamily="34" charset="0"/>
              <a:buChar char="•"/>
            </a:pPr>
            <a:r>
              <a:rPr lang="en-US" dirty="0"/>
              <a:t>Health care &amp; the opioid crisis</a:t>
            </a:r>
          </a:p>
          <a:p>
            <a:pPr marL="588931" indent="-353358">
              <a:buFont typeface="Arial" panose="020B0604020202020204" pitchFamily="34" charset="0"/>
              <a:buChar char="•"/>
            </a:pPr>
            <a:r>
              <a:rPr lang="en-US" dirty="0"/>
              <a:t>Student debt</a:t>
            </a:r>
          </a:p>
          <a:p>
            <a:pPr marL="588931" indent="-353358">
              <a:buFont typeface="Arial" panose="020B0604020202020204" pitchFamily="34" charset="0"/>
              <a:buChar char="•"/>
            </a:pPr>
            <a:r>
              <a:rPr lang="en-US" dirty="0"/>
              <a:t>Fairness in consumer credit</a:t>
            </a:r>
          </a:p>
          <a:p>
            <a:pPr marL="588931" indent="-353358">
              <a:buFont typeface="Arial" panose="020B0604020202020204" pitchFamily="34" charset="0"/>
              <a:buChar char="•"/>
            </a:pPr>
            <a:r>
              <a:rPr lang="en-US" dirty="0"/>
              <a:t>Housing</a:t>
            </a:r>
          </a:p>
          <a:p>
            <a:pPr marL="588931" indent="-353358">
              <a:buFont typeface="Arial" panose="020B0604020202020204" pitchFamily="34" charset="0"/>
              <a:buChar char="•"/>
            </a:pPr>
            <a:r>
              <a:rPr lang="en-US" dirty="0"/>
              <a:t>Clean water</a:t>
            </a:r>
            <a:r>
              <a:rPr lang="en-US" baseline="0" dirty="0"/>
              <a:t> &amp; air, Food Safety</a:t>
            </a:r>
            <a:endParaRPr lang="en-US" dirty="0"/>
          </a:p>
          <a:p>
            <a:pPr marL="588931" indent="-353358">
              <a:buFont typeface="Arial" panose="020B0604020202020204" pitchFamily="34" charset="0"/>
              <a:buChar char="•"/>
            </a:pPr>
            <a:r>
              <a:rPr lang="en-US" dirty="0"/>
              <a:t>Climate change</a:t>
            </a:r>
          </a:p>
          <a:p>
            <a:pPr marL="588931" indent="-353358">
              <a:buFont typeface="Arial" panose="020B0604020202020204" pitchFamily="34" charset="0"/>
              <a:buChar char="•"/>
            </a:pPr>
            <a:r>
              <a:rPr lang="en-US" dirty="0"/>
              <a:t>Gun safety</a:t>
            </a:r>
          </a:p>
          <a:p>
            <a:pPr marL="588931" indent="-353358">
              <a:buFont typeface="Arial" panose="020B0604020202020204" pitchFamily="34" charset="0"/>
              <a:buChar char="•"/>
            </a:pPr>
            <a:r>
              <a:rPr lang="en-US" dirty="0"/>
              <a:t>Innovation and competitiveness of American business</a:t>
            </a:r>
          </a:p>
          <a:p>
            <a:pPr marL="235572" indent="0"/>
            <a:endParaRPr lang="en-US" dirty="0"/>
          </a:p>
          <a:p>
            <a:pPr marL="235572" indent="0"/>
            <a:r>
              <a:rPr lang="en-US" dirty="0"/>
              <a:t>While we share these American values, we may differ in the particular issues we’re most concerned about. Let me tell you about some issues that brought me to this work.</a:t>
            </a:r>
          </a:p>
        </p:txBody>
      </p:sp>
    </p:spTree>
    <p:extLst>
      <p:ext uri="{BB962C8B-B14F-4D97-AF65-F5344CB8AC3E}">
        <p14:creationId xmlns:p14="http://schemas.microsoft.com/office/powerpoint/2010/main" val="250066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my sisters and my Mom on Thanksgiving about 20 years ago. My nephew Ben was a year old.  The next summer we had a vacation together on Martha’s Vineyard.  We are having lunch on a jetty in the harbor there.  </a:t>
            </a:r>
          </a:p>
          <a:p>
            <a:r>
              <a:rPr lang="en-US" dirty="0"/>
              <a:t>Now however, the piers and landings on the Vineyard are being re-built 5 feet higher because of climate change.  Sea levels are rising so the coastline is changing.  Who knows if you can sit on those jetties.   I know that the influence of big money has prevented Congress from taking effective action to address climate change.  So I work on big money in politics because I’d like to have</a:t>
            </a:r>
            <a:r>
              <a:rPr lang="en-US" baseline="0" dirty="0"/>
              <a:t> </a:t>
            </a:r>
            <a:r>
              <a:rPr lang="en-US" dirty="0"/>
              <a:t>policies reflecting the wishes of citizens</a:t>
            </a:r>
            <a:r>
              <a:rPr lang="en-US" baseline="0" dirty="0"/>
              <a:t> in our democracy instead.  Like those of </a:t>
            </a:r>
            <a:r>
              <a:rPr lang="en-US" dirty="0"/>
              <a:t>my 17 nieces and nephews—these boys are getting married now—and to preserve a future for their children.</a:t>
            </a:r>
          </a:p>
          <a:p>
            <a:endParaRPr lang="en-US" dirty="0"/>
          </a:p>
          <a:p>
            <a:r>
              <a:rPr lang="en-US" dirty="0"/>
              <a:t>So how did we get here?</a:t>
            </a:r>
          </a:p>
        </p:txBody>
      </p:sp>
      <p:sp>
        <p:nvSpPr>
          <p:cNvPr id="4" name="Slide Number Placeholder 3"/>
          <p:cNvSpPr>
            <a:spLocks noGrp="1"/>
          </p:cNvSpPr>
          <p:nvPr>
            <p:ph type="sldNum" sz="quarter" idx="10"/>
          </p:nvPr>
        </p:nvSpPr>
        <p:spPr/>
        <p:txBody>
          <a:bodyPr lIns="94229" tIns="47114" rIns="94229" bIns="47114"/>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2425588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series of cases, including Citizens United, the Supreme Court has undertaken a very damaging interpretation of the First Amendment. The Court said that money spent to influence elections is speech. It said that corporations are people with the same constitutional rights as natural persons, including free speech rights. It put those ideas together to rule that wealthy individuals and corporations can spend as much as they want to influence the outcomes of our elections. </a:t>
            </a:r>
          </a:p>
          <a:p>
            <a:r>
              <a:rPr lang="en-US" dirty="0"/>
              <a:t>This has caused money in politics to explode. It puts our politicians in a perpetual campaign cycle and forces them to spend half of their time raising money for re-election.</a:t>
            </a:r>
          </a:p>
          <a:p>
            <a:r>
              <a:rPr lang="en-US" dirty="0"/>
              <a:t>Because the Supreme Court has ruled this way,  a constitutional amendment is required to fix it.</a:t>
            </a:r>
          </a:p>
          <a:p>
            <a:r>
              <a:rPr lang="en-US" dirty="0"/>
              <a:t>We need to preserve the First Amendment, rescue our politicians from the money arms race, and reclaim our democracy.</a:t>
            </a:r>
          </a:p>
          <a:p>
            <a:endParaRPr lang="en-US" dirty="0"/>
          </a:p>
        </p:txBody>
      </p:sp>
    </p:spTree>
    <p:extLst>
      <p:ext uri="{BB962C8B-B14F-4D97-AF65-F5344CB8AC3E}">
        <p14:creationId xmlns:p14="http://schemas.microsoft.com/office/powerpoint/2010/main" val="119937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735568" y="4578757"/>
            <a:ext cx="5884532" cy="4337770"/>
          </a:xfrm>
          <a:prstGeom prst="rect">
            <a:avLst/>
          </a:prstGeom>
        </p:spPr>
        <p:txBody>
          <a:bodyPr spcFirstLastPara="1" wrap="square" lIns="97076" tIns="97076" rIns="97076" bIns="97076" anchor="t" anchorCtr="0">
            <a:noAutofit/>
          </a:bodyPr>
          <a:lstStyle/>
          <a:p>
            <a:r>
              <a:rPr lang="en-US" sz="2300" dirty="0"/>
              <a:t>When we talk about money in politics, we’re talking about three related but distinct problems:</a:t>
            </a:r>
          </a:p>
          <a:p>
            <a:pPr marL="588931" indent="-353358">
              <a:buFont typeface="Arial" panose="020B0604020202020204" pitchFamily="34" charset="0"/>
              <a:buChar char="•"/>
            </a:pPr>
            <a:r>
              <a:rPr lang="en-US" sz="2300" dirty="0"/>
              <a:t>Big Money</a:t>
            </a:r>
          </a:p>
          <a:p>
            <a:pPr marL="588931" indent="-353358">
              <a:buFont typeface="Arial" panose="020B0604020202020204" pitchFamily="34" charset="0"/>
              <a:buChar char="•"/>
            </a:pPr>
            <a:r>
              <a:rPr lang="en-US" sz="2300" dirty="0"/>
              <a:t>Dark Money</a:t>
            </a:r>
          </a:p>
          <a:p>
            <a:pPr marL="588931" indent="-353358">
              <a:buFont typeface="Arial" panose="020B0604020202020204" pitchFamily="34" charset="0"/>
              <a:buChar char="•"/>
            </a:pPr>
            <a:r>
              <a:rPr lang="en-US" sz="2300" dirty="0"/>
              <a:t>Foreign Money</a:t>
            </a:r>
          </a:p>
          <a:p>
            <a:pPr lvl="0"/>
            <a:r>
              <a:rPr lang="en-US" sz="2300" dirty="0"/>
              <a:t>I’m going to focus today on big money, the one we can ONLY fix with an Amendment.</a:t>
            </a:r>
          </a:p>
          <a:p>
            <a:pPr marL="0" indent="0"/>
            <a:endParaRPr dirty="0"/>
          </a:p>
        </p:txBody>
      </p:sp>
      <p:sp>
        <p:nvSpPr>
          <p:cNvPr id="123" name="Google Shape;123;p7:notes"/>
          <p:cNvSpPr>
            <a:spLocks noGrp="1" noRot="1" noChangeAspect="1"/>
          </p:cNvSpPr>
          <p:nvPr>
            <p:ph type="sldImg" idx="2"/>
          </p:nvPr>
        </p:nvSpPr>
        <p:spPr>
          <a:xfrm>
            <a:off x="1268413" y="722313"/>
            <a:ext cx="4819650" cy="36147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117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2313"/>
            <a:ext cx="4819650" cy="3614737"/>
          </a:xfrm>
        </p:spPr>
      </p:sp>
      <p:sp>
        <p:nvSpPr>
          <p:cNvPr id="3" name="Notes Placeholder 2"/>
          <p:cNvSpPr>
            <a:spLocks noGrp="1"/>
          </p:cNvSpPr>
          <p:nvPr>
            <p:ph type="body" idx="1"/>
          </p:nvPr>
        </p:nvSpPr>
        <p:spPr/>
        <p:txBody>
          <a:bodyPr/>
          <a:lstStyle/>
          <a:p>
            <a:r>
              <a:rPr lang="en-US" sz="2300" dirty="0"/>
              <a:t>There is a wealthy donor class that provides the vast majority of campaign financing. This data is from the Open Secrets website and pertains to federal elections in 2018:</a:t>
            </a:r>
          </a:p>
          <a:p>
            <a:pPr lvl="0"/>
            <a:r>
              <a:rPr lang="en-US" sz="2300" dirty="0"/>
              <a:t>Donations from only 0.47% of Americans made up 71% of contributions </a:t>
            </a:r>
            <a:r>
              <a:rPr lang="en-US" sz="2300" b="1" dirty="0"/>
              <a:t>by individuals</a:t>
            </a:r>
            <a:r>
              <a:rPr lang="en-US" sz="2300" dirty="0"/>
              <a:t> to federal candidates, parties, PACs and outside groups.</a:t>
            </a:r>
          </a:p>
          <a:p>
            <a:pPr lvl="0"/>
            <a:r>
              <a:rPr lang="en-US" sz="2300" dirty="0"/>
              <a:t>This raises the question: what are the priorities of this donor class, and are they the same as the priorities of the majority of citizens?</a:t>
            </a:r>
          </a:p>
          <a:p>
            <a:r>
              <a:rPr lang="en-US" sz="2300" dirty="0"/>
              <a:t> </a:t>
            </a:r>
          </a:p>
          <a:p>
            <a:r>
              <a:rPr lang="en-US" sz="2300" dirty="0"/>
              <a:t>Under current law we cannot limit the contributions of these individuals to outside spending groups like </a:t>
            </a:r>
            <a:r>
              <a:rPr lang="en-US" sz="2300" dirty="0" err="1"/>
              <a:t>SuperPACs</a:t>
            </a:r>
            <a:r>
              <a:rPr lang="en-US" sz="2300" dirty="0"/>
              <a:t>.</a:t>
            </a:r>
          </a:p>
          <a:p>
            <a:endParaRPr lang="en-US" dirty="0"/>
          </a:p>
        </p:txBody>
      </p:sp>
    </p:spTree>
    <p:extLst>
      <p:ext uri="{BB962C8B-B14F-4D97-AF65-F5344CB8AC3E}">
        <p14:creationId xmlns:p14="http://schemas.microsoft.com/office/powerpoint/2010/main" val="376491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735568" y="4578757"/>
            <a:ext cx="5884532" cy="4337770"/>
          </a:xfrm>
          <a:prstGeom prst="rect">
            <a:avLst/>
          </a:prstGeom>
        </p:spPr>
        <p:txBody>
          <a:bodyPr spcFirstLastPara="1" wrap="square" lIns="97076" tIns="97076" rIns="97076" bIns="97076" anchor="t" anchorCtr="0">
            <a:noAutofit/>
          </a:bodyPr>
          <a:lstStyle/>
          <a:p>
            <a:pPr marL="0" indent="0"/>
            <a:r>
              <a:rPr lang="en-US" dirty="0"/>
              <a:t>Big money doesn’t just come from wealthy individual donors, it comes from corporations, too.  Corporations can’t donate to candidates’ campaigns, but under Citizens United they’re able to donate unlimited amounts of money to </a:t>
            </a:r>
            <a:r>
              <a:rPr lang="en-US" dirty="0" err="1"/>
              <a:t>SuperPACs</a:t>
            </a:r>
            <a:r>
              <a:rPr lang="en-US" dirty="0"/>
              <a:t>, and the </a:t>
            </a:r>
            <a:r>
              <a:rPr lang="en-US" dirty="0" err="1"/>
              <a:t>SuperPACs</a:t>
            </a:r>
            <a:r>
              <a:rPr lang="en-US" dirty="0"/>
              <a:t> can, in turn, spend unlimited amounts of money to influence the outcome of elections. </a:t>
            </a:r>
            <a:endParaRPr dirty="0"/>
          </a:p>
        </p:txBody>
      </p:sp>
      <p:sp>
        <p:nvSpPr>
          <p:cNvPr id="123" name="Google Shape;123;p7:notes"/>
          <p:cNvSpPr>
            <a:spLocks noGrp="1" noRot="1" noChangeAspect="1"/>
          </p:cNvSpPr>
          <p:nvPr>
            <p:ph type="sldImg" idx="2"/>
          </p:nvPr>
        </p:nvSpPr>
        <p:spPr>
          <a:xfrm>
            <a:off x="1268413" y="722313"/>
            <a:ext cx="4819650" cy="36147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31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735568" y="4578757"/>
            <a:ext cx="5884532" cy="4337770"/>
          </a:xfrm>
          <a:prstGeom prst="rect">
            <a:avLst/>
          </a:prstGeom>
        </p:spPr>
        <p:txBody>
          <a:bodyPr spcFirstLastPara="1" wrap="square" lIns="97076" tIns="97076" rIns="97076" bIns="97076" anchor="t" anchorCtr="0">
            <a:noAutofit/>
          </a:bodyPr>
          <a:lstStyle/>
          <a:p>
            <a:pPr marL="0" indent="0"/>
            <a:r>
              <a:rPr lang="en-US" dirty="0"/>
              <a:t>Under the Citizens United decision, corporations and individuals can also donate unlimited amounts of money to Dark Money groups: social welfare organizations and trade associations created under section 501(c) of the Internal Revenue Code. These organizations can spend unlimited amounts of money to influence the outcome of elections. They are called dark money groups because they are not required to disclose their donors.</a:t>
            </a:r>
            <a:endParaRPr dirty="0"/>
          </a:p>
        </p:txBody>
      </p:sp>
      <p:sp>
        <p:nvSpPr>
          <p:cNvPr id="123" name="Google Shape;123;p7:notes"/>
          <p:cNvSpPr>
            <a:spLocks noGrp="1" noRot="1" noChangeAspect="1"/>
          </p:cNvSpPr>
          <p:nvPr>
            <p:ph type="sldImg" idx="2"/>
          </p:nvPr>
        </p:nvSpPr>
        <p:spPr>
          <a:xfrm>
            <a:off x="1268413" y="722313"/>
            <a:ext cx="4819650" cy="36147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348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mericanpromise.net"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0"/>
        <p:cNvGrpSpPr/>
        <p:nvPr/>
      </p:nvGrpSpPr>
      <p:grpSpPr>
        <a:xfrm>
          <a:off x="0" y="0"/>
          <a:ext cx="0" cy="0"/>
          <a:chOff x="0" y="0"/>
          <a:chExt cx="0" cy="0"/>
        </a:xfrm>
      </p:grpSpPr>
      <p:sp>
        <p:nvSpPr>
          <p:cNvPr id="61" name="Google Shape;61;p15"/>
          <p:cNvSpPr>
            <a:spLocks noGrp="1"/>
          </p:cNvSpPr>
          <p:nvPr>
            <p:ph type="pic" idx="2"/>
          </p:nvPr>
        </p:nvSpPr>
        <p:spPr>
          <a:xfrm>
            <a:off x="0" y="0"/>
            <a:ext cx="13004800" cy="9753600"/>
          </a:xfrm>
          <a:prstGeom prst="rect">
            <a:avLst/>
          </a:prstGeom>
          <a:noFill/>
          <a:ln>
            <a:noFill/>
          </a:ln>
        </p:spPr>
        <p:txBody>
          <a:bodyPr spcFirstLastPara="1" wrap="square" lIns="91425" tIns="45700" rIns="91425" bIns="45700" anchor="t" anchorCtr="0"/>
          <a:lstStyle>
            <a:lvl1pPr marR="0" lvl="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2" name="Google Shape;62;p15"/>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EE2C88-6C8F-484D-AF69-578F576B1F44}" type="slidenum">
              <a:rPr lang="en-US" smtClean="0"/>
              <a:pPr/>
              <a:t>‹#›</a:t>
            </a:fld>
            <a:endParaRPr lang="en-US" dirty="0"/>
          </a:p>
        </p:txBody>
      </p:sp>
    </p:spTree>
    <p:extLst>
      <p:ext uri="{BB962C8B-B14F-4D97-AF65-F5344CB8AC3E}">
        <p14:creationId xmlns:p14="http://schemas.microsoft.com/office/powerpoint/2010/main" val="421423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86D6-06C7-7E4B-9E68-6B0F6D3C84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899A22-9EEF-674F-A081-BA407AA20A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2C1E5-1F97-E541-924F-A561B7BA5C77}"/>
              </a:ext>
            </a:extLst>
          </p:cNvPr>
          <p:cNvSpPr>
            <a:spLocks noGrp="1"/>
          </p:cNvSpPr>
          <p:nvPr>
            <p:ph type="dt" sz="half" idx="10"/>
          </p:nvPr>
        </p:nvSpPr>
        <p:spPr>
          <a:xfrm>
            <a:off x="894080" y="9040143"/>
            <a:ext cx="2926080" cy="519289"/>
          </a:xfrm>
          <a:prstGeom prst="rect">
            <a:avLst/>
          </a:prstGeom>
        </p:spPr>
        <p:txBody>
          <a:bodyPr/>
          <a:lstStyle/>
          <a:p>
            <a:fld id="{024B82C7-960F-C246-AE11-8E7A753F89B1}" type="datetimeFigureOut">
              <a:rPr lang="en-US" smtClean="0"/>
              <a:t>4/15/2022</a:t>
            </a:fld>
            <a:endParaRPr lang="en-US"/>
          </a:p>
        </p:txBody>
      </p:sp>
      <p:sp>
        <p:nvSpPr>
          <p:cNvPr id="5" name="Footer Placeholder 4">
            <a:extLst>
              <a:ext uri="{FF2B5EF4-FFF2-40B4-BE49-F238E27FC236}">
                <a16:creationId xmlns:a16="http://schemas.microsoft.com/office/drawing/2014/main" id="{0C12697B-9264-4249-9F67-669694E087AA}"/>
              </a:ext>
            </a:extLst>
          </p:cNvPr>
          <p:cNvSpPr>
            <a:spLocks noGrp="1"/>
          </p:cNvSpPr>
          <p:nvPr>
            <p:ph type="ftr" sz="quarter" idx="11"/>
          </p:nvPr>
        </p:nvSpPr>
        <p:spPr>
          <a:xfrm>
            <a:off x="4307840" y="9040143"/>
            <a:ext cx="4389120" cy="519289"/>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A9F44C-D968-0546-87A1-D0491251B211}"/>
              </a:ext>
            </a:extLst>
          </p:cNvPr>
          <p:cNvSpPr>
            <a:spLocks noGrp="1"/>
          </p:cNvSpPr>
          <p:nvPr>
            <p:ph type="sldNum" sz="quarter" idx="12"/>
          </p:nvPr>
        </p:nvSpPr>
        <p:spPr/>
        <p:txBody>
          <a:bodyPr/>
          <a:lstStyle/>
          <a:p>
            <a:fld id="{DC9CABBC-1EE3-394F-87F7-00DCFE1BC6AE}" type="slidenum">
              <a:rPr lang="en-US" smtClean="0"/>
              <a:t>‹#›</a:t>
            </a:fld>
            <a:endParaRPr lang="en-US"/>
          </a:p>
        </p:txBody>
      </p:sp>
    </p:spTree>
    <p:extLst>
      <p:ext uri="{BB962C8B-B14F-4D97-AF65-F5344CB8AC3E}">
        <p14:creationId xmlns:p14="http://schemas.microsoft.com/office/powerpoint/2010/main" val="11764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1"/>
        <p:cNvGrpSpPr/>
        <p:nvPr/>
      </p:nvGrpSpPr>
      <p:grpSpPr>
        <a:xfrm>
          <a:off x="0" y="0"/>
          <a:ext cx="0" cy="0"/>
          <a:chOff x="0" y="0"/>
          <a:chExt cx="0" cy="0"/>
        </a:xfrm>
      </p:grpSpPr>
      <p:sp>
        <p:nvSpPr>
          <p:cNvPr id="12" name="Google Shape;12;p3"/>
          <p:cNvSpPr/>
          <p:nvPr/>
        </p:nvSpPr>
        <p:spPr>
          <a:xfrm>
            <a:off x="-50800" y="8928199"/>
            <a:ext cx="13106400" cy="850801"/>
          </a:xfrm>
          <a:prstGeom prst="rect">
            <a:avLst/>
          </a:prstGeom>
          <a:blipFill rotWithShape="1">
            <a:blip r:embed="rId2">
              <a:alphaModFix/>
            </a:blip>
            <a:stretch>
              <a:fillRect/>
            </a:stretch>
          </a:blip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sng" strike="noStrike" cap="none">
              <a:solidFill>
                <a:schemeClr val="hlink"/>
              </a:solidFill>
              <a:latin typeface="Helvetica Neue Light"/>
              <a:ea typeface="Helvetica Neue Light"/>
              <a:cs typeface="Helvetica Neue Light"/>
              <a:sym typeface="Helvetica Neue Light"/>
              <a:hlinkClick r:id="rId3"/>
            </a:endParaRPr>
          </a:p>
        </p:txBody>
      </p:sp>
      <p:pic>
        <p:nvPicPr>
          <p:cNvPr id="13" name="Google Shape;13;p3"/>
          <p:cNvPicPr preferRelativeResize="0"/>
          <p:nvPr/>
        </p:nvPicPr>
        <p:blipFill rotWithShape="1">
          <a:blip r:embed="rId4">
            <a:alphaModFix/>
          </a:blip>
          <a:srcRect/>
          <a:stretch/>
        </p:blipFill>
        <p:spPr>
          <a:xfrm>
            <a:off x="11441241" y="176762"/>
            <a:ext cx="1359809" cy="1047854"/>
          </a:xfrm>
          <a:prstGeom prst="rect">
            <a:avLst/>
          </a:prstGeom>
          <a:noFill/>
          <a:ln>
            <a:noFill/>
          </a:ln>
        </p:spPr>
      </p:pic>
      <p:sp>
        <p:nvSpPr>
          <p:cNvPr id="14" name="Google Shape;14;p3"/>
          <p:cNvSpPr txBox="1">
            <a:spLocks noGrp="1"/>
          </p:cNvSpPr>
          <p:nvPr>
            <p:ph type="sldNum" idx="12"/>
          </p:nvPr>
        </p:nvSpPr>
        <p:spPr>
          <a:xfrm>
            <a:off x="5072584" y="9251950"/>
            <a:ext cx="2846933" cy="379591"/>
          </a:xfrm>
          <a:prstGeom prst="rect">
            <a:avLst/>
          </a:prstGeom>
          <a:solidFill>
            <a:schemeClr val="lt1"/>
          </a:solid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1pPr>
            <a:lvl2pPr marL="0" marR="0" lvl="1"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2pPr>
            <a:lvl3pPr marL="0" marR="0" lvl="2"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3pPr>
            <a:lvl4pPr marL="0" marR="0" lvl="3"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4pPr>
            <a:lvl5pPr marL="0" marR="0" lvl="4"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5pPr>
            <a:lvl6pPr marL="0" marR="0" lvl="5"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6pPr>
            <a:lvl7pPr marL="0" marR="0" lvl="6"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7pPr>
            <a:lvl8pPr marL="0" marR="0" lvl="7"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8pPr>
            <a:lvl9pPr marL="0" marR="0" lvl="8" indent="0" algn="ctr" rtl="0">
              <a:lnSpc>
                <a:spcPct val="100000"/>
              </a:lnSpc>
              <a:spcBef>
                <a:spcPts val="0"/>
              </a:spcBef>
              <a:spcAft>
                <a:spcPts val="0"/>
              </a:spcAft>
              <a:buClr>
                <a:schemeClr val="lt1"/>
              </a:buClr>
              <a:buSzPts val="1800"/>
              <a:buFont typeface="Helvetica Neue Light"/>
              <a:buNone/>
              <a:defRPr sz="1800" b="0" i="0" u="sng" strike="noStrike" cap="none">
                <a:solidFill>
                  <a:schemeClr val="hlink"/>
                </a:solidFill>
                <a:latin typeface="Helvetica Neue Light"/>
                <a:ea typeface="Helvetica Neue Light"/>
                <a:cs typeface="Helvetica Neue Light"/>
                <a:sym typeface="Helvetica Neue Light"/>
                <a:hlinkClick r:id="" action="ppaction://noaction"/>
              </a:defRPr>
            </a:lvl9pPr>
          </a:lstStyle>
          <a:p>
            <a:pPr marL="0" lvl="0" indent="0">
              <a:spcBef>
                <a:spcPts val="0"/>
              </a:spcBef>
              <a:spcAft>
                <a:spcPts val="0"/>
              </a:spcAft>
              <a:buNone/>
            </a:pPr>
            <a:r>
              <a:rPr lang="en-US"/>
              <a:t>www.americanpromise.net</a:t>
            </a:r>
            <a:endParaRPr u="none">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23"/>
        <p:cNvGrpSpPr/>
        <p:nvPr/>
      </p:nvGrpSpPr>
      <p:grpSpPr>
        <a:xfrm>
          <a:off x="0" y="0"/>
          <a:ext cx="0" cy="0"/>
          <a:chOff x="0" y="0"/>
          <a:chExt cx="0" cy="0"/>
        </a:xfrm>
      </p:grpSpPr>
      <p:sp>
        <p:nvSpPr>
          <p:cNvPr id="24" name="Google Shape;24;p6"/>
          <p:cNvSpPr>
            <a:spLocks noGrp="1"/>
          </p:cNvSpPr>
          <p:nvPr>
            <p:ph type="pic" idx="2"/>
          </p:nvPr>
        </p:nvSpPr>
        <p:spPr>
          <a:xfrm>
            <a:off x="1606550" y="635000"/>
            <a:ext cx="9779000" cy="5918200"/>
          </a:xfrm>
          <a:prstGeom prst="rect">
            <a:avLst/>
          </a:prstGeom>
          <a:noFill/>
          <a:ln>
            <a:noFill/>
          </a:ln>
        </p:spPr>
        <p:txBody>
          <a:bodyPr spcFirstLastPara="1" wrap="square" lIns="91425" tIns="45700" rIns="91425" bIns="45700" anchor="t" anchorCtr="0"/>
          <a:lstStyle>
            <a:lvl1pPr marR="0" lvl="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5" name="Google Shape;25;p6"/>
          <p:cNvSpPr txBox="1">
            <a:spLocks noGrp="1"/>
          </p:cNvSpPr>
          <p:nvPr>
            <p:ph type="title"/>
          </p:nvPr>
        </p:nvSpPr>
        <p:spPr>
          <a:xfrm>
            <a:off x="1270000" y="6718300"/>
            <a:ext cx="10464800" cy="1422400"/>
          </a:xfrm>
          <a:prstGeom prst="rect">
            <a:avLst/>
          </a:prstGeom>
          <a:noFill/>
          <a:ln>
            <a:noFill/>
          </a:ln>
        </p:spPr>
        <p:txBody>
          <a:bodyPr spcFirstLastPara="1" wrap="square" lIns="50800" tIns="50800" rIns="50800" bIns="50800" anchor="b" anchorCtr="0"/>
          <a:lstStyle>
            <a:lvl1pPr marR="0" lvl="0"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6" name="Google Shape;26;p6"/>
          <p:cNvSpPr txBox="1">
            <a:spLocks noGrp="1"/>
          </p:cNvSpPr>
          <p:nvPr>
            <p:ph type="body" idx="1"/>
          </p:nvPr>
        </p:nvSpPr>
        <p:spPr>
          <a:xfrm>
            <a:off x="1270000" y="8191500"/>
            <a:ext cx="10464800" cy="1130300"/>
          </a:xfrm>
          <a:prstGeom prst="rect">
            <a:avLst/>
          </a:prstGeom>
          <a:noFill/>
          <a:ln>
            <a:noFill/>
          </a:ln>
        </p:spPr>
        <p:txBody>
          <a:bodyPr spcFirstLastPara="1" wrap="square" lIns="50800" tIns="50800" rIns="50800" bIns="50800" anchor="t" anchorCtr="0"/>
          <a:lstStyle>
            <a:lvl1pPr marL="457200" marR="0" lvl="0"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7" name="Google Shape;27;p6"/>
          <p:cNvSpPr txBox="1">
            <a:spLocks noGrp="1"/>
          </p:cNvSpPr>
          <p:nvPr>
            <p:ph type="sldNum" idx="12"/>
          </p:nvPr>
        </p:nvSpPr>
        <p:spPr>
          <a:xfrm>
            <a:off x="6311798" y="924560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31"/>
        <p:cNvGrpSpPr/>
        <p:nvPr/>
      </p:nvGrpSpPr>
      <p:grpSpPr>
        <a:xfrm>
          <a:off x="0" y="0"/>
          <a:ext cx="0" cy="0"/>
          <a:chOff x="0" y="0"/>
          <a:chExt cx="0" cy="0"/>
        </a:xfrm>
      </p:grpSpPr>
      <p:sp>
        <p:nvSpPr>
          <p:cNvPr id="32" name="Google Shape;32;p8"/>
          <p:cNvSpPr>
            <a:spLocks noGrp="1"/>
          </p:cNvSpPr>
          <p:nvPr>
            <p:ph type="pic" idx="2"/>
          </p:nvPr>
        </p:nvSpPr>
        <p:spPr>
          <a:xfrm>
            <a:off x="6718300" y="635000"/>
            <a:ext cx="5334000" cy="8229600"/>
          </a:xfrm>
          <a:prstGeom prst="rect">
            <a:avLst/>
          </a:prstGeom>
          <a:noFill/>
          <a:ln>
            <a:noFill/>
          </a:ln>
        </p:spPr>
        <p:txBody>
          <a:bodyPr spcFirstLastPara="1" wrap="square" lIns="91425" tIns="45700" rIns="91425" bIns="45700" anchor="t" anchorCtr="0"/>
          <a:lstStyle>
            <a:lvl1pPr marR="0" lvl="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3" name="Google Shape;33;p8"/>
          <p:cNvSpPr txBox="1">
            <a:spLocks noGrp="1"/>
          </p:cNvSpPr>
          <p:nvPr>
            <p:ph type="title"/>
          </p:nvPr>
        </p:nvSpPr>
        <p:spPr>
          <a:xfrm>
            <a:off x="952500" y="635000"/>
            <a:ext cx="5334000" cy="3987800"/>
          </a:xfrm>
          <a:prstGeom prst="rect">
            <a:avLst/>
          </a:prstGeom>
          <a:noFill/>
          <a:ln>
            <a:noFill/>
          </a:ln>
        </p:spPr>
        <p:txBody>
          <a:bodyPr spcFirstLastPara="1" wrap="square" lIns="50800" tIns="50800" rIns="50800" bIns="50800" anchor="b" anchorCtr="0"/>
          <a:lstStyle>
            <a:lvl1pPr marR="0" lvl="0" algn="ctr" rtl="0">
              <a:lnSpc>
                <a:spcPct val="100000"/>
              </a:lnSpc>
              <a:spcBef>
                <a:spcPts val="0"/>
              </a:spcBef>
              <a:spcAft>
                <a:spcPts val="0"/>
              </a:spcAft>
              <a:buClr>
                <a:srgbClr val="000000"/>
              </a:buClr>
              <a:buSzPts val="6000"/>
              <a:buFont typeface="Helvetica Neue Light"/>
              <a:buNone/>
              <a:defRPr sz="6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4" name="Google Shape;34;p8"/>
          <p:cNvSpPr txBox="1">
            <a:spLocks noGrp="1"/>
          </p:cNvSpPr>
          <p:nvPr>
            <p:ph type="body" idx="1"/>
          </p:nvPr>
        </p:nvSpPr>
        <p:spPr>
          <a:xfrm>
            <a:off x="952500" y="4762500"/>
            <a:ext cx="5334000" cy="4102100"/>
          </a:xfrm>
          <a:prstGeom prst="rect">
            <a:avLst/>
          </a:prstGeom>
          <a:noFill/>
          <a:ln>
            <a:noFill/>
          </a:ln>
        </p:spPr>
        <p:txBody>
          <a:bodyPr spcFirstLastPara="1" wrap="square" lIns="50800" tIns="50800" rIns="50800" bIns="50800" anchor="t" anchorCtr="0"/>
          <a:lstStyle>
            <a:lvl1pPr marL="457200" marR="0" lvl="0"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3200"/>
              <a:buFont typeface="Helvetica Neue Light"/>
              <a:buNone/>
              <a:defRPr sz="32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5" name="Google Shape;35;p8"/>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444500"/>
            <a:ext cx="11099800" cy="2159000"/>
          </a:xfrm>
          <a:prstGeom prst="rect">
            <a:avLst/>
          </a:prstGeom>
          <a:noFill/>
          <a:ln>
            <a:noFill/>
          </a:ln>
        </p:spPr>
        <p:txBody>
          <a:bodyPr spcFirstLastPara="1" wrap="square" lIns="50800" tIns="50800" rIns="50800" bIns="50800" anchor="ctr" anchorCtr="0"/>
          <a:lstStyle>
            <a:lvl1pPr marR="0" lvl="0"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8" name="Google Shape;38;p9"/>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444500"/>
            <a:ext cx="11099800" cy="2159000"/>
          </a:xfrm>
          <a:prstGeom prst="rect">
            <a:avLst/>
          </a:prstGeom>
          <a:noFill/>
          <a:ln>
            <a:noFill/>
          </a:ln>
        </p:spPr>
        <p:txBody>
          <a:bodyPr spcFirstLastPara="1" wrap="square" lIns="50800" tIns="50800" rIns="50800" bIns="50800" anchor="ctr" anchorCtr="0"/>
          <a:lstStyle>
            <a:lvl1pPr marR="0" lvl="0"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1" name="Google Shape;41;p10"/>
          <p:cNvSpPr txBox="1">
            <a:spLocks noGrp="1"/>
          </p:cNvSpPr>
          <p:nvPr>
            <p:ph type="body" idx="1"/>
          </p:nvPr>
        </p:nvSpPr>
        <p:spPr>
          <a:xfrm>
            <a:off x="952500" y="2603500"/>
            <a:ext cx="11099800" cy="6286500"/>
          </a:xfrm>
          <a:prstGeom prst="rect">
            <a:avLst/>
          </a:prstGeom>
          <a:noFill/>
          <a:ln>
            <a:noFill/>
          </a:ln>
        </p:spPr>
        <p:txBody>
          <a:bodyPr spcFirstLastPara="1" wrap="square" lIns="50800" tIns="50800" rIns="50800" bIns="50800" anchor="ctr" anchorCtr="0"/>
          <a:lstStyle>
            <a:lvl1pPr marL="457200" marR="0" lvl="0"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L="914400" marR="0" lvl="1"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L="1371600" marR="0" lvl="2"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L="1828800" marR="0" lvl="3"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L="2286000" marR="0" lvl="4"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2" name="Google Shape;42;p10"/>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8"/>
        <p:cNvGrpSpPr/>
        <p:nvPr/>
      </p:nvGrpSpPr>
      <p:grpSpPr>
        <a:xfrm>
          <a:off x="0" y="0"/>
          <a:ext cx="0" cy="0"/>
          <a:chOff x="0" y="0"/>
          <a:chExt cx="0" cy="0"/>
        </a:xfrm>
      </p:grpSpPr>
      <p:sp>
        <p:nvSpPr>
          <p:cNvPr id="49" name="Google Shape;49;p12"/>
          <p:cNvSpPr txBox="1">
            <a:spLocks noGrp="1"/>
          </p:cNvSpPr>
          <p:nvPr>
            <p:ph type="body" idx="1"/>
          </p:nvPr>
        </p:nvSpPr>
        <p:spPr>
          <a:xfrm>
            <a:off x="952500" y="1270000"/>
            <a:ext cx="11099800" cy="7213600"/>
          </a:xfrm>
          <a:prstGeom prst="rect">
            <a:avLst/>
          </a:prstGeom>
          <a:noFill/>
          <a:ln>
            <a:noFill/>
          </a:ln>
        </p:spPr>
        <p:txBody>
          <a:bodyPr spcFirstLastPara="1" wrap="square" lIns="50800" tIns="50800" rIns="50800" bIns="50800" anchor="ctr" anchorCtr="0"/>
          <a:lstStyle>
            <a:lvl1pPr marL="457200" marR="0" lvl="0"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L="914400" marR="0" lvl="1"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L="1371600" marR="0" lvl="2"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L="1828800" marR="0" lvl="3"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L="2286000" marR="0" lvl="4"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0" name="Google Shape;50;p12"/>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51"/>
        <p:cNvGrpSpPr/>
        <p:nvPr/>
      </p:nvGrpSpPr>
      <p:grpSpPr>
        <a:xfrm>
          <a:off x="0" y="0"/>
          <a:ext cx="0" cy="0"/>
          <a:chOff x="0" y="0"/>
          <a:chExt cx="0" cy="0"/>
        </a:xfrm>
      </p:grpSpPr>
      <p:sp>
        <p:nvSpPr>
          <p:cNvPr id="52" name="Google Shape;52;p13"/>
          <p:cNvSpPr>
            <a:spLocks noGrp="1"/>
          </p:cNvSpPr>
          <p:nvPr>
            <p:ph type="pic" idx="2"/>
          </p:nvPr>
        </p:nvSpPr>
        <p:spPr>
          <a:xfrm>
            <a:off x="6718300" y="5092700"/>
            <a:ext cx="5334000" cy="3771900"/>
          </a:xfrm>
          <a:prstGeom prst="rect">
            <a:avLst/>
          </a:prstGeom>
          <a:noFill/>
          <a:ln>
            <a:noFill/>
          </a:ln>
        </p:spPr>
        <p:txBody>
          <a:bodyPr spcFirstLastPara="1" wrap="square" lIns="91425" tIns="45700" rIns="91425" bIns="45700" anchor="t" anchorCtr="0"/>
          <a:lstStyle>
            <a:lvl1pPr marR="0" lvl="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3" name="Google Shape;53;p13"/>
          <p:cNvSpPr>
            <a:spLocks noGrp="1"/>
          </p:cNvSpPr>
          <p:nvPr>
            <p:ph type="pic" idx="3"/>
          </p:nvPr>
        </p:nvSpPr>
        <p:spPr>
          <a:xfrm>
            <a:off x="6724518" y="889000"/>
            <a:ext cx="5334001" cy="3771900"/>
          </a:xfrm>
          <a:prstGeom prst="rect">
            <a:avLst/>
          </a:prstGeom>
          <a:noFill/>
          <a:ln>
            <a:noFill/>
          </a:ln>
        </p:spPr>
        <p:txBody>
          <a:bodyPr spcFirstLastPara="1" wrap="square" lIns="91425" tIns="45700" rIns="91425" bIns="45700" anchor="t" anchorCtr="0"/>
          <a:lstStyle>
            <a:lvl1pPr marR="0" lvl="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4" name="Google Shape;54;p13"/>
          <p:cNvSpPr>
            <a:spLocks noGrp="1"/>
          </p:cNvSpPr>
          <p:nvPr>
            <p:ph type="pic" idx="4"/>
          </p:nvPr>
        </p:nvSpPr>
        <p:spPr>
          <a:xfrm>
            <a:off x="952500" y="889000"/>
            <a:ext cx="5334000" cy="7975600"/>
          </a:xfrm>
          <a:prstGeom prst="rect">
            <a:avLst/>
          </a:prstGeom>
          <a:noFill/>
          <a:ln>
            <a:noFill/>
          </a:ln>
        </p:spPr>
        <p:txBody>
          <a:bodyPr spcFirstLastPara="1" wrap="square" lIns="91425" tIns="45700" rIns="91425" bIns="45700" anchor="t" anchorCtr="0"/>
          <a:lstStyle>
            <a:lvl1pPr marR="0" lvl="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R="0" lvl="6"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R="0" lvl="7"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R="0" lvl="8"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5" name="Google Shape;55;p13"/>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body" idx="1"/>
          </p:nvPr>
        </p:nvSpPr>
        <p:spPr>
          <a:xfrm>
            <a:off x="1270000" y="6362700"/>
            <a:ext cx="10464800" cy="469900"/>
          </a:xfrm>
          <a:prstGeom prst="rect">
            <a:avLst/>
          </a:prstGeom>
          <a:noFill/>
          <a:ln>
            <a:noFill/>
          </a:ln>
        </p:spPr>
        <p:txBody>
          <a:bodyPr spcFirstLastPara="1" wrap="square" lIns="50800" tIns="50800" rIns="50800" bIns="50800" anchor="t" anchorCtr="0"/>
          <a:lstStyle>
            <a:lvl1pPr marL="457200" marR="0" lvl="0" indent="-22860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914400" marR="0" lvl="1"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L="1371600" marR="0" lvl="2"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L="1828800" marR="0" lvl="3"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L="2286000" marR="0" lvl="4"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8" name="Google Shape;58;p14"/>
          <p:cNvSpPr txBox="1">
            <a:spLocks noGrp="1"/>
          </p:cNvSpPr>
          <p:nvPr>
            <p:ph type="body" idx="2"/>
          </p:nvPr>
        </p:nvSpPr>
        <p:spPr>
          <a:xfrm>
            <a:off x="1270000" y="4267200"/>
            <a:ext cx="10464800" cy="685800"/>
          </a:xfrm>
          <a:prstGeom prst="rect">
            <a:avLst/>
          </a:prstGeom>
          <a:noFill/>
          <a:ln>
            <a:noFill/>
          </a:ln>
        </p:spPr>
        <p:txBody>
          <a:bodyPr spcFirstLastPara="1" wrap="square" lIns="50800" tIns="50800" rIns="50800" bIns="50800" anchor="ctr" anchorCtr="0"/>
          <a:lstStyle>
            <a:lvl1pPr marL="457200" marR="0" lvl="0" indent="-228600" algn="ctr" rtl="0">
              <a:lnSpc>
                <a:spcPct val="100000"/>
              </a:lnSpc>
              <a:spcBef>
                <a:spcPts val="0"/>
              </a:spcBef>
              <a:spcAft>
                <a:spcPts val="0"/>
              </a:spcAft>
              <a:buClr>
                <a:srgbClr val="000000"/>
              </a:buClr>
              <a:buSzPts val="3800"/>
              <a:buFont typeface="Helvetica Neue Light"/>
              <a:buNone/>
              <a:defRPr sz="3800" b="0" i="0" u="none" strike="noStrike" cap="none">
                <a:solidFill>
                  <a:srgbClr val="000000"/>
                </a:solidFill>
                <a:latin typeface="Helvetica Neue Light"/>
                <a:ea typeface="Helvetica Neue Light"/>
                <a:cs typeface="Helvetica Neue Light"/>
                <a:sym typeface="Helvetica Neue Light"/>
              </a:defRPr>
            </a:lvl1pPr>
            <a:lvl2pPr marL="914400" marR="0" lvl="1"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L="1371600" marR="0" lvl="2"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L="1828800" marR="0" lvl="3"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L="2286000" marR="0" lvl="4"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9" name="Google Shape;59;p14"/>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500" y="444500"/>
            <a:ext cx="11099800" cy="2159000"/>
          </a:xfrm>
          <a:prstGeom prst="rect">
            <a:avLst/>
          </a:prstGeom>
          <a:noFill/>
          <a:ln>
            <a:noFill/>
          </a:ln>
        </p:spPr>
        <p:txBody>
          <a:bodyPr spcFirstLastPara="1" wrap="square" lIns="50800" tIns="50800" rIns="50800" bIns="50800" anchor="ctr" anchorCtr="0"/>
          <a:lstStyle>
            <a:lvl1pPr marR="0" lvl="0"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8000"/>
              <a:buFont typeface="Helvetica Neue Light"/>
              <a:buNone/>
              <a:defRPr sz="8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952500" y="2603500"/>
            <a:ext cx="11099800" cy="6286500"/>
          </a:xfrm>
          <a:prstGeom prst="rect">
            <a:avLst/>
          </a:prstGeom>
          <a:noFill/>
          <a:ln>
            <a:noFill/>
          </a:ln>
        </p:spPr>
        <p:txBody>
          <a:bodyPr spcFirstLastPara="1" wrap="square" lIns="50800" tIns="50800" rIns="50800" bIns="50800" anchor="ctr" anchorCtr="0"/>
          <a:lstStyle>
            <a:lvl1pPr marL="457200" marR="0" lvl="0"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1pPr>
            <a:lvl2pPr marL="914400" marR="0" lvl="1"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2pPr>
            <a:lvl3pPr marL="1371600" marR="0" lvl="2"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3pPr>
            <a:lvl4pPr marL="1828800" marR="0" lvl="3"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4pPr>
            <a:lvl5pPr marL="2286000" marR="0" lvl="4"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5pPr>
            <a:lvl6pPr marL="2743200" marR="0" lvl="5"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6pPr>
            <a:lvl7pPr marL="3200400" marR="0" lvl="6"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7pPr>
            <a:lvl8pPr marL="3657600" marR="0" lvl="7"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8pPr>
            <a:lvl9pPr marL="4114800" marR="0" lvl="8" indent="-400050" algn="l" rtl="0">
              <a:lnSpc>
                <a:spcPct val="100000"/>
              </a:lnSpc>
              <a:spcBef>
                <a:spcPts val="4200"/>
              </a:spcBef>
              <a:spcAft>
                <a:spcPts val="0"/>
              </a:spcAft>
              <a:buClr>
                <a:srgbClr val="000000"/>
              </a:buClr>
              <a:buSzPts val="2700"/>
              <a:buFont typeface="Helvetica Neue Light"/>
              <a:buChar char="•"/>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6311798" y="9251950"/>
            <a:ext cx="368504" cy="381000"/>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6" r:id="rId6"/>
    <p:sldLayoutId id="2147483658" r:id="rId7"/>
    <p:sldLayoutId id="2147483659" r:id="rId8"/>
    <p:sldLayoutId id="2147483660" r:id="rId9"/>
    <p:sldLayoutId id="2147483661"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4.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24.jp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jpg"/><Relationship Id="rId7" Type="http://schemas.openxmlformats.org/officeDocument/2006/relationships/image" Target="../media/image21.png"/><Relationship Id="rId12"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13.png"/><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hart" Target="../charts/chart1.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1" name="Google Shape;91;p14"/>
          <p:cNvSpPr/>
          <p:nvPr/>
        </p:nvSpPr>
        <p:spPr>
          <a:xfrm>
            <a:off x="2970653" y="1624923"/>
            <a:ext cx="7063492" cy="1262860"/>
          </a:xfrm>
          <a:prstGeom prst="rect">
            <a:avLst/>
          </a:prstGeom>
          <a:noFill/>
          <a:ln>
            <a:noFill/>
          </a:ln>
        </p:spPr>
        <p:txBody>
          <a:bodyPr spcFirstLastPara="1" wrap="square" lIns="38080" tIns="38080" rIns="38080" bIns="38080" anchor="ctr" anchorCtr="0">
            <a:noAutofit/>
          </a:bodyPr>
          <a:lstStyle/>
          <a:p>
            <a:pPr algn="ctr"/>
            <a:r>
              <a:rPr lang="en-US" sz="4267" i="1" dirty="0">
                <a:solidFill>
                  <a:schemeClr val="dk1"/>
                </a:solidFill>
                <a:latin typeface="Helvetica Neue"/>
                <a:ea typeface="Helvetica Neue"/>
                <a:cs typeface="Helvetica Neue"/>
                <a:sym typeface="Helvetica Neue"/>
              </a:rPr>
              <a:t>Imagine a Government </a:t>
            </a:r>
          </a:p>
          <a:p>
            <a:pPr algn="ctr"/>
            <a:r>
              <a:rPr lang="en-US" sz="4267" i="1" dirty="0">
                <a:solidFill>
                  <a:schemeClr val="dk1"/>
                </a:solidFill>
                <a:latin typeface="Helvetica Neue"/>
                <a:ea typeface="Helvetica Neue"/>
                <a:cs typeface="Helvetica Neue"/>
                <a:sym typeface="Helvetica Neue"/>
              </a:rPr>
              <a:t>Run By People, Not Money</a:t>
            </a:r>
            <a:endParaRPr sz="4267" i="1" dirty="0"/>
          </a:p>
        </p:txBody>
      </p:sp>
      <p:pic>
        <p:nvPicPr>
          <p:cNvPr id="93" name="Google Shape;93;p14" descr="AP logo (CMYK).eps"/>
          <p:cNvPicPr preferRelativeResize="0">
            <a:picLocks noChangeAspect="1"/>
          </p:cNvPicPr>
          <p:nvPr/>
        </p:nvPicPr>
        <p:blipFill rotWithShape="1">
          <a:blip r:embed="rId3">
            <a:alphaModFix/>
          </a:blip>
          <a:srcRect/>
          <a:stretch/>
        </p:blipFill>
        <p:spPr>
          <a:xfrm>
            <a:off x="10683790" y="1460417"/>
            <a:ext cx="1924887" cy="1262860"/>
          </a:xfrm>
          <a:prstGeom prst="rect">
            <a:avLst/>
          </a:prstGeom>
          <a:noFill/>
          <a:ln>
            <a:noFill/>
          </a:ln>
        </p:spPr>
      </p:pic>
      <p:pic>
        <p:nvPicPr>
          <p:cNvPr id="4" name="Picture 3">
            <a:extLst>
              <a:ext uri="{FF2B5EF4-FFF2-40B4-BE49-F238E27FC236}">
                <a16:creationId xmlns:a16="http://schemas.microsoft.com/office/drawing/2014/main" id="{D03B23E9-F9F2-44D4-B871-8E34344DD46E}"/>
              </a:ext>
            </a:extLst>
          </p:cNvPr>
          <p:cNvPicPr>
            <a:picLocks noChangeAspect="1"/>
          </p:cNvPicPr>
          <p:nvPr/>
        </p:nvPicPr>
        <p:blipFill rotWithShape="1">
          <a:blip r:embed="rId4"/>
          <a:srcRect l="30242" t="33836" r="31775" b="12688"/>
          <a:stretch/>
        </p:blipFill>
        <p:spPr>
          <a:xfrm>
            <a:off x="2883576" y="2907552"/>
            <a:ext cx="7237645" cy="5731725"/>
          </a:xfrm>
          <a:prstGeom prst="rect">
            <a:avLst/>
          </a:prstGeom>
        </p:spPr>
      </p:pic>
    </p:spTree>
    <p:extLst>
      <p:ext uri="{BB962C8B-B14F-4D97-AF65-F5344CB8AC3E}">
        <p14:creationId xmlns:p14="http://schemas.microsoft.com/office/powerpoint/2010/main" val="175699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10;&#10;Description automatically generated">
            <a:extLst>
              <a:ext uri="{FF2B5EF4-FFF2-40B4-BE49-F238E27FC236}">
                <a16:creationId xmlns:a16="http://schemas.microsoft.com/office/drawing/2014/main" id="{729549AE-182B-4409-A937-D1FD0022CFE0}"/>
              </a:ext>
            </a:extLst>
          </p:cNvPr>
          <p:cNvPicPr>
            <a:picLocks noChangeAspect="1"/>
          </p:cNvPicPr>
          <p:nvPr/>
        </p:nvPicPr>
        <p:blipFill rotWithShape="1">
          <a:blip r:embed="rId3"/>
          <a:srcRect b="9470"/>
          <a:stretch/>
        </p:blipFill>
        <p:spPr>
          <a:xfrm>
            <a:off x="1882305" y="1498563"/>
            <a:ext cx="9240190" cy="6273837"/>
          </a:xfrm>
          <a:prstGeom prst="rect">
            <a:avLst/>
          </a:prstGeom>
        </p:spPr>
      </p:pic>
    </p:spTree>
    <p:extLst>
      <p:ext uri="{BB962C8B-B14F-4D97-AF65-F5344CB8AC3E}">
        <p14:creationId xmlns:p14="http://schemas.microsoft.com/office/powerpoint/2010/main" val="627455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648DD-06FA-4942-83A3-4A49E42FBCF1}"/>
              </a:ext>
            </a:extLst>
          </p:cNvPr>
          <p:cNvPicPr>
            <a:picLocks noChangeAspect="1"/>
          </p:cNvPicPr>
          <p:nvPr/>
        </p:nvPicPr>
        <p:blipFill rotWithShape="1">
          <a:blip r:embed="rId3"/>
          <a:srcRect l="22851" t="20112" r="37259" b="5849"/>
          <a:stretch/>
        </p:blipFill>
        <p:spPr>
          <a:xfrm>
            <a:off x="2509226" y="718780"/>
            <a:ext cx="7636119" cy="7972625"/>
          </a:xfrm>
          <a:prstGeom prst="rect">
            <a:avLst/>
          </a:prstGeom>
        </p:spPr>
      </p:pic>
      <p:sp>
        <p:nvSpPr>
          <p:cNvPr id="3" name="TextBox 2">
            <a:extLst>
              <a:ext uri="{FF2B5EF4-FFF2-40B4-BE49-F238E27FC236}">
                <a16:creationId xmlns:a16="http://schemas.microsoft.com/office/drawing/2014/main" id="{326D260F-F6E8-4E3D-A3F2-F48760202665}"/>
              </a:ext>
            </a:extLst>
          </p:cNvPr>
          <p:cNvSpPr txBox="1"/>
          <p:nvPr/>
        </p:nvSpPr>
        <p:spPr>
          <a:xfrm>
            <a:off x="7361646" y="6802710"/>
            <a:ext cx="1846217" cy="322076"/>
          </a:xfrm>
          <a:prstGeom prst="rect">
            <a:avLst/>
          </a:prstGeom>
          <a:solidFill>
            <a:srgbClr val="FFFF00">
              <a:alpha val="25000"/>
            </a:srgbClr>
          </a:solidFill>
        </p:spPr>
        <p:txBody>
          <a:bodyPr wrap="square" rtlCol="0">
            <a:spAutoFit/>
          </a:bodyPr>
          <a:lstStyle/>
          <a:p>
            <a:endParaRPr lang="en-US" sz="1493" dirty="0"/>
          </a:p>
        </p:txBody>
      </p:sp>
      <p:sp>
        <p:nvSpPr>
          <p:cNvPr id="4" name="TextBox 3">
            <a:extLst>
              <a:ext uri="{FF2B5EF4-FFF2-40B4-BE49-F238E27FC236}">
                <a16:creationId xmlns:a16="http://schemas.microsoft.com/office/drawing/2014/main" id="{1C38861C-4061-408C-A1F2-9685933FD5B7}"/>
              </a:ext>
            </a:extLst>
          </p:cNvPr>
          <p:cNvSpPr txBox="1"/>
          <p:nvPr/>
        </p:nvSpPr>
        <p:spPr>
          <a:xfrm>
            <a:off x="4122056" y="7189064"/>
            <a:ext cx="2647406" cy="322076"/>
          </a:xfrm>
          <a:prstGeom prst="rect">
            <a:avLst/>
          </a:prstGeom>
          <a:solidFill>
            <a:srgbClr val="FFFF00">
              <a:alpha val="25000"/>
            </a:srgbClr>
          </a:solidFill>
        </p:spPr>
        <p:txBody>
          <a:bodyPr wrap="square" rtlCol="0">
            <a:spAutoFit/>
          </a:bodyPr>
          <a:lstStyle/>
          <a:p>
            <a:endParaRPr lang="en-US" sz="1493" dirty="0"/>
          </a:p>
        </p:txBody>
      </p:sp>
    </p:spTree>
    <p:extLst>
      <p:ext uri="{BB962C8B-B14F-4D97-AF65-F5344CB8AC3E}">
        <p14:creationId xmlns:p14="http://schemas.microsoft.com/office/powerpoint/2010/main" val="1692503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10;&#10;Description automatically generated">
            <a:extLst>
              <a:ext uri="{FF2B5EF4-FFF2-40B4-BE49-F238E27FC236}">
                <a16:creationId xmlns:a16="http://schemas.microsoft.com/office/drawing/2014/main" id="{729549AE-182B-4409-A937-D1FD0022CFE0}"/>
              </a:ext>
            </a:extLst>
          </p:cNvPr>
          <p:cNvPicPr>
            <a:picLocks noChangeAspect="1"/>
          </p:cNvPicPr>
          <p:nvPr/>
        </p:nvPicPr>
        <p:blipFill rotWithShape="1">
          <a:blip r:embed="rId3"/>
          <a:srcRect l="35634" r="34859" b="9470"/>
          <a:stretch/>
        </p:blipFill>
        <p:spPr>
          <a:xfrm>
            <a:off x="2273993" y="2478578"/>
            <a:ext cx="2194560" cy="5049982"/>
          </a:xfrm>
          <a:prstGeom prst="rect">
            <a:avLst/>
          </a:prstGeom>
        </p:spPr>
      </p:pic>
      <p:pic>
        <p:nvPicPr>
          <p:cNvPr id="4" name="Picture 3" descr="A drawing of a cartoon character&#10;&#10;Description automatically generated">
            <a:extLst>
              <a:ext uri="{FF2B5EF4-FFF2-40B4-BE49-F238E27FC236}">
                <a16:creationId xmlns:a16="http://schemas.microsoft.com/office/drawing/2014/main" id="{EE50FA74-ACD6-4D2C-ACC1-9CE9DFE75D61}"/>
              </a:ext>
            </a:extLst>
          </p:cNvPr>
          <p:cNvPicPr>
            <a:picLocks noChangeAspect="1"/>
          </p:cNvPicPr>
          <p:nvPr/>
        </p:nvPicPr>
        <p:blipFill>
          <a:blip r:embed="rId4"/>
          <a:stretch>
            <a:fillRect/>
          </a:stretch>
        </p:blipFill>
        <p:spPr>
          <a:xfrm>
            <a:off x="6774331" y="3459481"/>
            <a:ext cx="3047238" cy="3657600"/>
          </a:xfrm>
          <a:prstGeom prst="rect">
            <a:avLst/>
          </a:prstGeom>
        </p:spPr>
      </p:pic>
    </p:spTree>
    <p:extLst>
      <p:ext uri="{BB962C8B-B14F-4D97-AF65-F5344CB8AC3E}">
        <p14:creationId xmlns:p14="http://schemas.microsoft.com/office/powerpoint/2010/main" val="3790033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artoon character&#10;&#10;Description automatically generated">
            <a:extLst>
              <a:ext uri="{FF2B5EF4-FFF2-40B4-BE49-F238E27FC236}">
                <a16:creationId xmlns:a16="http://schemas.microsoft.com/office/drawing/2014/main" id="{7BBE258E-6F15-4DB2-8314-DF5F2321D8DD}"/>
              </a:ext>
            </a:extLst>
          </p:cNvPr>
          <p:cNvPicPr>
            <a:picLocks noChangeAspect="1"/>
          </p:cNvPicPr>
          <p:nvPr/>
        </p:nvPicPr>
        <p:blipFill>
          <a:blip r:embed="rId3"/>
          <a:stretch>
            <a:fillRect/>
          </a:stretch>
        </p:blipFill>
        <p:spPr>
          <a:xfrm>
            <a:off x="835419" y="3873943"/>
            <a:ext cx="3047238" cy="3657600"/>
          </a:xfrm>
          <a:prstGeom prst="rect">
            <a:avLst/>
          </a:prstGeom>
        </p:spPr>
      </p:pic>
      <p:cxnSp>
        <p:nvCxnSpPr>
          <p:cNvPr id="6" name="Straight Arrow Connector 5">
            <a:extLst>
              <a:ext uri="{FF2B5EF4-FFF2-40B4-BE49-F238E27FC236}">
                <a16:creationId xmlns:a16="http://schemas.microsoft.com/office/drawing/2014/main" id="{F062E786-60AF-4CC9-ABA7-7DBF6362537B}"/>
              </a:ext>
            </a:extLst>
          </p:cNvPr>
          <p:cNvCxnSpPr>
            <a:cxnSpLocks/>
          </p:cNvCxnSpPr>
          <p:nvPr/>
        </p:nvCxnSpPr>
        <p:spPr>
          <a:xfrm flipV="1">
            <a:off x="3457998" y="3114288"/>
            <a:ext cx="1218905" cy="1097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4E9237-5D52-42AD-8BDE-2EEBC513CE45}"/>
              </a:ext>
            </a:extLst>
          </p:cNvPr>
          <p:cNvSpPr txBox="1"/>
          <p:nvPr/>
        </p:nvSpPr>
        <p:spPr>
          <a:xfrm>
            <a:off x="10447701" y="2628849"/>
            <a:ext cx="2581245" cy="1200329"/>
          </a:xfrm>
          <a:prstGeom prst="rect">
            <a:avLst/>
          </a:prstGeom>
          <a:noFill/>
          <a:ln w="9525">
            <a:noFill/>
          </a:ln>
        </p:spPr>
        <p:txBody>
          <a:bodyPr wrap="square" rtlCol="0">
            <a:spAutoFit/>
          </a:bodyPr>
          <a:lstStyle/>
          <a:p>
            <a:pPr algn="ctr" defTabSz="685797"/>
            <a:r>
              <a:rPr lang="en-US" sz="2400" dirty="0"/>
              <a:t>“Independent” Spending</a:t>
            </a:r>
          </a:p>
          <a:p>
            <a:pPr algn="ctr" defTabSz="685797"/>
            <a:r>
              <a:rPr lang="en-US" sz="2400" b="1" dirty="0">
                <a:solidFill>
                  <a:srgbClr val="FF0000"/>
                </a:solidFill>
              </a:rPr>
              <a:t>No limit</a:t>
            </a:r>
          </a:p>
        </p:txBody>
      </p:sp>
      <p:cxnSp>
        <p:nvCxnSpPr>
          <p:cNvPr id="32" name="Straight Arrow Connector 31">
            <a:extLst>
              <a:ext uri="{FF2B5EF4-FFF2-40B4-BE49-F238E27FC236}">
                <a16:creationId xmlns:a16="http://schemas.microsoft.com/office/drawing/2014/main" id="{479BB086-030A-4934-9CF1-998F163500EB}"/>
              </a:ext>
            </a:extLst>
          </p:cNvPr>
          <p:cNvCxnSpPr>
            <a:cxnSpLocks/>
          </p:cNvCxnSpPr>
          <p:nvPr/>
        </p:nvCxnSpPr>
        <p:spPr>
          <a:xfrm>
            <a:off x="4178114" y="5895004"/>
            <a:ext cx="1893981" cy="109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F08B785-1406-44AA-80A6-E568CF91D0F8}"/>
              </a:ext>
            </a:extLst>
          </p:cNvPr>
          <p:cNvCxnSpPr>
            <a:cxnSpLocks/>
          </p:cNvCxnSpPr>
          <p:nvPr/>
        </p:nvCxnSpPr>
        <p:spPr>
          <a:xfrm>
            <a:off x="9106826" y="4939957"/>
            <a:ext cx="144656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842E5B7-2C6A-4330-A206-BC5298A809B4}"/>
              </a:ext>
            </a:extLst>
          </p:cNvPr>
          <p:cNvCxnSpPr>
            <a:cxnSpLocks/>
          </p:cNvCxnSpPr>
          <p:nvPr/>
        </p:nvCxnSpPr>
        <p:spPr>
          <a:xfrm>
            <a:off x="4049984" y="6836010"/>
            <a:ext cx="1922865" cy="3743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35AF51E-BF50-4778-BE3D-58F5BA68D5F9}"/>
              </a:ext>
            </a:extLst>
          </p:cNvPr>
          <p:cNvGrpSpPr/>
          <p:nvPr/>
        </p:nvGrpSpPr>
        <p:grpSpPr>
          <a:xfrm>
            <a:off x="4065008" y="1278446"/>
            <a:ext cx="1755648" cy="1867667"/>
            <a:chOff x="3956029" y="41581"/>
            <a:chExt cx="1645920" cy="1750938"/>
          </a:xfrm>
        </p:grpSpPr>
        <p:pic>
          <p:nvPicPr>
            <p:cNvPr id="5" name="Picture 4" descr="A close up of a logo&#10;&#10;Description automatically generated">
              <a:extLst>
                <a:ext uri="{FF2B5EF4-FFF2-40B4-BE49-F238E27FC236}">
                  <a16:creationId xmlns:a16="http://schemas.microsoft.com/office/drawing/2014/main" id="{79A237F3-092C-48E7-ACB3-F5FB86CDD88B}"/>
                </a:ext>
              </a:extLst>
            </p:cNvPr>
            <p:cNvPicPr>
              <a:picLocks noChangeAspect="1"/>
            </p:cNvPicPr>
            <p:nvPr/>
          </p:nvPicPr>
          <p:blipFill>
            <a:blip r:embed="rId4"/>
            <a:stretch>
              <a:fillRect/>
            </a:stretch>
          </p:blipFill>
          <p:spPr>
            <a:xfrm>
              <a:off x="4172229" y="354620"/>
              <a:ext cx="1213521" cy="1213521"/>
            </a:xfrm>
            <a:prstGeom prst="rect">
              <a:avLst/>
            </a:prstGeom>
          </p:spPr>
        </p:pic>
        <p:sp>
          <p:nvSpPr>
            <p:cNvPr id="36" name="TextBox 35">
              <a:extLst>
                <a:ext uri="{FF2B5EF4-FFF2-40B4-BE49-F238E27FC236}">
                  <a16:creationId xmlns:a16="http://schemas.microsoft.com/office/drawing/2014/main" id="{CF717F83-7DC4-4AF2-853D-52F188E1F09E}"/>
                </a:ext>
              </a:extLst>
            </p:cNvPr>
            <p:cNvSpPr txBox="1"/>
            <p:nvPr/>
          </p:nvSpPr>
          <p:spPr>
            <a:xfrm>
              <a:off x="4018440" y="41581"/>
              <a:ext cx="1521098" cy="432811"/>
            </a:xfrm>
            <a:prstGeom prst="rect">
              <a:avLst/>
            </a:prstGeom>
            <a:noFill/>
            <a:ln w="9525">
              <a:solidFill>
                <a:schemeClr val="tx1"/>
              </a:solidFill>
            </a:ln>
          </p:spPr>
          <p:txBody>
            <a:bodyPr wrap="square" rtlCol="0">
              <a:spAutoFit/>
            </a:bodyPr>
            <a:lstStyle/>
            <a:p>
              <a:pPr defTabSz="685797"/>
              <a:r>
                <a:rPr lang="en-US" sz="2400" dirty="0"/>
                <a:t>Opponent</a:t>
              </a:r>
              <a:endParaRPr lang="en-US" sz="2400" b="1" dirty="0">
                <a:solidFill>
                  <a:schemeClr val="accent6">
                    <a:lumMod val="75000"/>
                  </a:schemeClr>
                </a:solidFill>
              </a:endParaRPr>
            </a:p>
          </p:txBody>
        </p:sp>
        <p:sp>
          <p:nvSpPr>
            <p:cNvPr id="4" name="TextBox 3">
              <a:extLst>
                <a:ext uri="{FF2B5EF4-FFF2-40B4-BE49-F238E27FC236}">
                  <a16:creationId xmlns:a16="http://schemas.microsoft.com/office/drawing/2014/main" id="{B46488F0-6F8C-4C48-AB68-0FAAC9FACDBC}"/>
                </a:ext>
              </a:extLst>
            </p:cNvPr>
            <p:cNvSpPr txBox="1"/>
            <p:nvPr/>
          </p:nvSpPr>
          <p:spPr>
            <a:xfrm>
              <a:off x="3956029" y="1359708"/>
              <a:ext cx="1645920" cy="432811"/>
            </a:xfrm>
            <a:prstGeom prst="rect">
              <a:avLst/>
            </a:prstGeom>
            <a:noFill/>
            <a:ln w="9525">
              <a:noFill/>
            </a:ln>
          </p:spPr>
          <p:txBody>
            <a:bodyPr wrap="square" rtlCol="0">
              <a:spAutoFit/>
            </a:bodyPr>
            <a:lstStyle/>
            <a:p>
              <a:pPr defTabSz="685797"/>
              <a:r>
                <a:rPr lang="en-US" sz="2400" b="1" dirty="0">
                  <a:solidFill>
                    <a:srgbClr val="00B050"/>
                  </a:solidFill>
                </a:rPr>
                <a:t>$2800 limit</a:t>
              </a:r>
            </a:p>
          </p:txBody>
        </p:sp>
      </p:grpSp>
      <p:grpSp>
        <p:nvGrpSpPr>
          <p:cNvPr id="30" name="Group 29">
            <a:extLst>
              <a:ext uri="{FF2B5EF4-FFF2-40B4-BE49-F238E27FC236}">
                <a16:creationId xmlns:a16="http://schemas.microsoft.com/office/drawing/2014/main" id="{818A9FEB-387D-4E73-9205-7137EB7EE783}"/>
              </a:ext>
            </a:extLst>
          </p:cNvPr>
          <p:cNvGrpSpPr/>
          <p:nvPr/>
        </p:nvGrpSpPr>
        <p:grpSpPr>
          <a:xfrm>
            <a:off x="6557256" y="1585083"/>
            <a:ext cx="2942283" cy="2637415"/>
            <a:chOff x="5940509" y="594698"/>
            <a:chExt cx="2758390" cy="2472576"/>
          </a:xfrm>
        </p:grpSpPr>
        <p:sp>
          <p:nvSpPr>
            <p:cNvPr id="11" name="TextBox 10">
              <a:extLst>
                <a:ext uri="{FF2B5EF4-FFF2-40B4-BE49-F238E27FC236}">
                  <a16:creationId xmlns:a16="http://schemas.microsoft.com/office/drawing/2014/main" id="{8C1819A8-2EA9-4135-B29F-4CBDF1F1839E}"/>
                </a:ext>
              </a:extLst>
            </p:cNvPr>
            <p:cNvSpPr txBox="1"/>
            <p:nvPr/>
          </p:nvSpPr>
          <p:spPr>
            <a:xfrm>
              <a:off x="6428765" y="594698"/>
              <a:ext cx="1781879" cy="432811"/>
            </a:xfrm>
            <a:prstGeom prst="rect">
              <a:avLst/>
            </a:prstGeom>
            <a:noFill/>
            <a:ln w="9525">
              <a:solidFill>
                <a:schemeClr val="tx1"/>
              </a:solidFill>
            </a:ln>
          </p:spPr>
          <p:txBody>
            <a:bodyPr wrap="square" rtlCol="0">
              <a:spAutoFit/>
            </a:bodyPr>
            <a:lstStyle/>
            <a:p>
              <a:pPr defTabSz="685797"/>
              <a:r>
                <a:rPr lang="en-US" sz="2400" dirty="0"/>
                <a:t>Super PACs</a:t>
              </a:r>
            </a:p>
          </p:txBody>
        </p:sp>
        <p:grpSp>
          <p:nvGrpSpPr>
            <p:cNvPr id="17" name="Group 16">
              <a:extLst>
                <a:ext uri="{FF2B5EF4-FFF2-40B4-BE49-F238E27FC236}">
                  <a16:creationId xmlns:a16="http://schemas.microsoft.com/office/drawing/2014/main" id="{3727BD71-08BA-44B1-AF44-9236886EC6EC}"/>
                </a:ext>
              </a:extLst>
            </p:cNvPr>
            <p:cNvGrpSpPr/>
            <p:nvPr/>
          </p:nvGrpSpPr>
          <p:grpSpPr>
            <a:xfrm>
              <a:off x="6302717" y="1144153"/>
              <a:ext cx="2033974" cy="1415777"/>
              <a:chOff x="5677979" y="-1160365"/>
              <a:chExt cx="2033974" cy="1415777"/>
            </a:xfrm>
          </p:grpSpPr>
          <p:pic>
            <p:nvPicPr>
              <p:cNvPr id="49" name="Picture 48">
                <a:extLst>
                  <a:ext uri="{FF2B5EF4-FFF2-40B4-BE49-F238E27FC236}">
                    <a16:creationId xmlns:a16="http://schemas.microsoft.com/office/drawing/2014/main" id="{23AC325A-953B-4924-A542-DD968F8BF360}"/>
                  </a:ext>
                </a:extLst>
              </p:cNvPr>
              <p:cNvPicPr>
                <a:picLocks noChangeAspect="1"/>
              </p:cNvPicPr>
              <p:nvPr/>
            </p:nvPicPr>
            <p:blipFill>
              <a:blip r:embed="rId5"/>
              <a:stretch>
                <a:fillRect/>
              </a:stretch>
            </p:blipFill>
            <p:spPr>
              <a:xfrm>
                <a:off x="5998731" y="-1160365"/>
                <a:ext cx="1219195" cy="346809"/>
              </a:xfrm>
              <a:prstGeom prst="rect">
                <a:avLst/>
              </a:prstGeom>
            </p:spPr>
          </p:pic>
          <p:pic>
            <p:nvPicPr>
              <p:cNvPr id="51" name="Picture 50">
                <a:extLst>
                  <a:ext uri="{FF2B5EF4-FFF2-40B4-BE49-F238E27FC236}">
                    <a16:creationId xmlns:a16="http://schemas.microsoft.com/office/drawing/2014/main" id="{A308DB28-307F-4269-94D8-C9095FEFF2CD}"/>
                  </a:ext>
                </a:extLst>
              </p:cNvPr>
              <p:cNvPicPr>
                <a:picLocks noChangeAspect="1"/>
              </p:cNvPicPr>
              <p:nvPr/>
            </p:nvPicPr>
            <p:blipFill>
              <a:blip r:embed="rId6"/>
              <a:stretch>
                <a:fillRect/>
              </a:stretch>
            </p:blipFill>
            <p:spPr>
              <a:xfrm>
                <a:off x="5677979" y="-722330"/>
                <a:ext cx="948797" cy="710682"/>
              </a:xfrm>
              <a:prstGeom prst="rect">
                <a:avLst/>
              </a:prstGeom>
            </p:spPr>
          </p:pic>
          <p:pic>
            <p:nvPicPr>
              <p:cNvPr id="52" name="Picture 51">
                <a:extLst>
                  <a:ext uri="{FF2B5EF4-FFF2-40B4-BE49-F238E27FC236}">
                    <a16:creationId xmlns:a16="http://schemas.microsoft.com/office/drawing/2014/main" id="{08FEB181-23AF-4A31-8BC2-EB3C256F161E}"/>
                  </a:ext>
                </a:extLst>
              </p:cNvPr>
              <p:cNvPicPr>
                <a:picLocks noChangeAspect="1"/>
              </p:cNvPicPr>
              <p:nvPr/>
            </p:nvPicPr>
            <p:blipFill>
              <a:blip r:embed="rId7"/>
              <a:stretch>
                <a:fillRect/>
              </a:stretch>
            </p:blipFill>
            <p:spPr>
              <a:xfrm>
                <a:off x="6665969" y="-541598"/>
                <a:ext cx="797010" cy="797010"/>
              </a:xfrm>
              <a:prstGeom prst="rect">
                <a:avLst/>
              </a:prstGeom>
            </p:spPr>
          </p:pic>
          <p:pic>
            <p:nvPicPr>
              <p:cNvPr id="53" name="Picture 52">
                <a:extLst>
                  <a:ext uri="{FF2B5EF4-FFF2-40B4-BE49-F238E27FC236}">
                    <a16:creationId xmlns:a16="http://schemas.microsoft.com/office/drawing/2014/main" id="{8C800F94-9CE9-453E-A33D-FE505C23F284}"/>
                  </a:ext>
                </a:extLst>
              </p:cNvPr>
              <p:cNvPicPr>
                <a:picLocks noChangeAspect="1"/>
              </p:cNvPicPr>
              <p:nvPr/>
            </p:nvPicPr>
            <p:blipFill>
              <a:blip r:embed="rId8"/>
              <a:stretch>
                <a:fillRect/>
              </a:stretch>
            </p:blipFill>
            <p:spPr>
              <a:xfrm>
                <a:off x="6654286" y="-683263"/>
                <a:ext cx="1057667" cy="371160"/>
              </a:xfrm>
              <a:prstGeom prst="rect">
                <a:avLst/>
              </a:prstGeom>
            </p:spPr>
          </p:pic>
        </p:grpSp>
        <p:sp>
          <p:nvSpPr>
            <p:cNvPr id="13" name="TextBox 12">
              <a:extLst>
                <a:ext uri="{FF2B5EF4-FFF2-40B4-BE49-F238E27FC236}">
                  <a16:creationId xmlns:a16="http://schemas.microsoft.com/office/drawing/2014/main" id="{E75DEE78-8A81-4D4A-81F3-1EB295EBDFA2}"/>
                </a:ext>
              </a:extLst>
            </p:cNvPr>
            <p:cNvSpPr txBox="1"/>
            <p:nvPr/>
          </p:nvSpPr>
          <p:spPr>
            <a:xfrm>
              <a:off x="5940509" y="2288214"/>
              <a:ext cx="2758390" cy="779060"/>
            </a:xfrm>
            <a:prstGeom prst="rect">
              <a:avLst/>
            </a:prstGeom>
            <a:noFill/>
          </p:spPr>
          <p:txBody>
            <a:bodyPr wrap="square" rtlCol="0">
              <a:spAutoFit/>
            </a:bodyPr>
            <a:lstStyle/>
            <a:p>
              <a:pPr algn="ctr" defTabSz="685797"/>
              <a:r>
                <a:rPr lang="en-US" sz="2400" b="1" dirty="0">
                  <a:solidFill>
                    <a:srgbClr val="FF0000"/>
                  </a:solidFill>
                </a:rPr>
                <a:t>No limit</a:t>
              </a:r>
            </a:p>
            <a:p>
              <a:pPr algn="ctr" defTabSz="685797"/>
              <a:r>
                <a:rPr lang="en-US" sz="2400" dirty="0"/>
                <a:t>Donors disclosed</a:t>
              </a:r>
            </a:p>
          </p:txBody>
        </p:sp>
      </p:grpSp>
      <p:grpSp>
        <p:nvGrpSpPr>
          <p:cNvPr id="37" name="Group 36">
            <a:extLst>
              <a:ext uri="{FF2B5EF4-FFF2-40B4-BE49-F238E27FC236}">
                <a16:creationId xmlns:a16="http://schemas.microsoft.com/office/drawing/2014/main" id="{6A5CAB78-AD79-4C07-96C8-BCAF0D83812C}"/>
              </a:ext>
            </a:extLst>
          </p:cNvPr>
          <p:cNvGrpSpPr/>
          <p:nvPr/>
        </p:nvGrpSpPr>
        <p:grpSpPr>
          <a:xfrm>
            <a:off x="5225620" y="4495399"/>
            <a:ext cx="4038955" cy="2022758"/>
            <a:chOff x="4899019" y="3071436"/>
            <a:chExt cx="3786520" cy="1896335"/>
          </a:xfrm>
        </p:grpSpPr>
        <p:sp>
          <p:nvSpPr>
            <p:cNvPr id="28" name="TextBox 27">
              <a:extLst>
                <a:ext uri="{FF2B5EF4-FFF2-40B4-BE49-F238E27FC236}">
                  <a16:creationId xmlns:a16="http://schemas.microsoft.com/office/drawing/2014/main" id="{BCD0FD7F-73E9-4514-90A3-FB47F2B789FC}"/>
                </a:ext>
              </a:extLst>
            </p:cNvPr>
            <p:cNvSpPr txBox="1"/>
            <p:nvPr/>
          </p:nvSpPr>
          <p:spPr>
            <a:xfrm>
              <a:off x="4899019" y="4188711"/>
              <a:ext cx="3157127" cy="779060"/>
            </a:xfrm>
            <a:prstGeom prst="rect">
              <a:avLst/>
            </a:prstGeom>
            <a:noFill/>
          </p:spPr>
          <p:txBody>
            <a:bodyPr wrap="square" rtlCol="0">
              <a:spAutoFit/>
            </a:bodyPr>
            <a:lstStyle/>
            <a:p>
              <a:pPr algn="ctr" defTabSz="685797"/>
              <a:r>
                <a:rPr lang="en-US" sz="2400" b="1" dirty="0">
                  <a:solidFill>
                    <a:srgbClr val="FF0000"/>
                  </a:solidFill>
                </a:rPr>
                <a:t>No limit</a:t>
              </a:r>
            </a:p>
            <a:p>
              <a:pPr algn="ctr" defTabSz="685797"/>
              <a:r>
                <a:rPr lang="en-US" sz="2400" dirty="0"/>
                <a:t>Donors </a:t>
              </a:r>
              <a:r>
                <a:rPr lang="en-US" sz="2400" b="1" dirty="0">
                  <a:solidFill>
                    <a:srgbClr val="FF0000"/>
                  </a:solidFill>
                </a:rPr>
                <a:t>not</a:t>
              </a:r>
              <a:r>
                <a:rPr lang="en-US" sz="2400" dirty="0"/>
                <a:t> disclosed</a:t>
              </a:r>
            </a:p>
          </p:txBody>
        </p:sp>
        <p:sp>
          <p:nvSpPr>
            <p:cNvPr id="33" name="TextBox 32">
              <a:extLst>
                <a:ext uri="{FF2B5EF4-FFF2-40B4-BE49-F238E27FC236}">
                  <a16:creationId xmlns:a16="http://schemas.microsoft.com/office/drawing/2014/main" id="{C95A784F-4EFD-41E6-86D6-C9EC7B82C59C}"/>
                </a:ext>
              </a:extLst>
            </p:cNvPr>
            <p:cNvSpPr txBox="1"/>
            <p:nvPr/>
          </p:nvSpPr>
          <p:spPr>
            <a:xfrm>
              <a:off x="4978231" y="3264067"/>
              <a:ext cx="2526243" cy="779059"/>
            </a:xfrm>
            <a:prstGeom prst="rect">
              <a:avLst/>
            </a:prstGeom>
            <a:noFill/>
            <a:ln w="9525">
              <a:solidFill>
                <a:schemeClr val="tx1"/>
              </a:solidFill>
            </a:ln>
          </p:spPr>
          <p:txBody>
            <a:bodyPr wrap="square" rtlCol="0">
              <a:spAutoFit/>
            </a:bodyPr>
            <a:lstStyle/>
            <a:p>
              <a:pPr algn="ctr" defTabSz="685797"/>
              <a:r>
                <a:rPr lang="en-US" sz="2400" dirty="0"/>
                <a:t>Dark Money 501(c) Groups</a:t>
              </a:r>
            </a:p>
          </p:txBody>
        </p:sp>
        <p:grpSp>
          <p:nvGrpSpPr>
            <p:cNvPr id="26" name="Group 25">
              <a:extLst>
                <a:ext uri="{FF2B5EF4-FFF2-40B4-BE49-F238E27FC236}">
                  <a16:creationId xmlns:a16="http://schemas.microsoft.com/office/drawing/2014/main" id="{1A4A2187-A164-4F3C-A2AB-932925A53BC6}"/>
                </a:ext>
              </a:extLst>
            </p:cNvPr>
            <p:cNvGrpSpPr/>
            <p:nvPr/>
          </p:nvGrpSpPr>
          <p:grpSpPr>
            <a:xfrm>
              <a:off x="7180574" y="3071436"/>
              <a:ext cx="1504965" cy="1190729"/>
              <a:chOff x="859736" y="716978"/>
              <a:chExt cx="1504965" cy="1190729"/>
            </a:xfrm>
          </p:grpSpPr>
          <p:pic>
            <p:nvPicPr>
              <p:cNvPr id="54" name="Picture 53">
                <a:extLst>
                  <a:ext uri="{FF2B5EF4-FFF2-40B4-BE49-F238E27FC236}">
                    <a16:creationId xmlns:a16="http://schemas.microsoft.com/office/drawing/2014/main" id="{45B41343-08B9-40A4-93CD-DBD679B0FBD6}"/>
                  </a:ext>
                </a:extLst>
              </p:cNvPr>
              <p:cNvPicPr>
                <a:picLocks noChangeAspect="1"/>
              </p:cNvPicPr>
              <p:nvPr/>
            </p:nvPicPr>
            <p:blipFill>
              <a:blip r:embed="rId9"/>
              <a:stretch>
                <a:fillRect/>
              </a:stretch>
            </p:blipFill>
            <p:spPr>
              <a:xfrm>
                <a:off x="1460714" y="1255008"/>
                <a:ext cx="903987" cy="327180"/>
              </a:xfrm>
              <a:prstGeom prst="rect">
                <a:avLst/>
              </a:prstGeom>
            </p:spPr>
          </p:pic>
          <p:pic>
            <p:nvPicPr>
              <p:cNvPr id="55" name="Picture 54">
                <a:extLst>
                  <a:ext uri="{FF2B5EF4-FFF2-40B4-BE49-F238E27FC236}">
                    <a16:creationId xmlns:a16="http://schemas.microsoft.com/office/drawing/2014/main" id="{A3CC137F-5D7F-42D0-A27E-149DE31DC189}"/>
                  </a:ext>
                </a:extLst>
              </p:cNvPr>
              <p:cNvPicPr>
                <a:picLocks noChangeAspect="1"/>
              </p:cNvPicPr>
              <p:nvPr/>
            </p:nvPicPr>
            <p:blipFill>
              <a:blip r:embed="rId10"/>
              <a:stretch>
                <a:fillRect/>
              </a:stretch>
            </p:blipFill>
            <p:spPr>
              <a:xfrm>
                <a:off x="859736" y="1334802"/>
                <a:ext cx="575462" cy="572905"/>
              </a:xfrm>
              <a:prstGeom prst="rect">
                <a:avLst/>
              </a:prstGeom>
            </p:spPr>
          </p:pic>
          <p:pic>
            <p:nvPicPr>
              <p:cNvPr id="56" name="Picture 55">
                <a:extLst>
                  <a:ext uri="{FF2B5EF4-FFF2-40B4-BE49-F238E27FC236}">
                    <a16:creationId xmlns:a16="http://schemas.microsoft.com/office/drawing/2014/main" id="{A9619D5D-FA86-4638-9250-0994E208E43E}"/>
                  </a:ext>
                </a:extLst>
              </p:cNvPr>
              <p:cNvPicPr>
                <a:picLocks noChangeAspect="1"/>
              </p:cNvPicPr>
              <p:nvPr/>
            </p:nvPicPr>
            <p:blipFill>
              <a:blip r:embed="rId11"/>
              <a:stretch>
                <a:fillRect/>
              </a:stretch>
            </p:blipFill>
            <p:spPr>
              <a:xfrm>
                <a:off x="1119292" y="716978"/>
                <a:ext cx="550148" cy="538030"/>
              </a:xfrm>
              <a:prstGeom prst="rect">
                <a:avLst/>
              </a:prstGeom>
            </p:spPr>
          </p:pic>
        </p:grpSp>
      </p:grpSp>
      <p:grpSp>
        <p:nvGrpSpPr>
          <p:cNvPr id="65" name="Group 64">
            <a:extLst>
              <a:ext uri="{FF2B5EF4-FFF2-40B4-BE49-F238E27FC236}">
                <a16:creationId xmlns:a16="http://schemas.microsoft.com/office/drawing/2014/main" id="{C851372D-7A76-4ADA-8835-E8A2A7359268}"/>
              </a:ext>
            </a:extLst>
          </p:cNvPr>
          <p:cNvGrpSpPr/>
          <p:nvPr/>
        </p:nvGrpSpPr>
        <p:grpSpPr>
          <a:xfrm>
            <a:off x="6283978" y="6673443"/>
            <a:ext cx="3628122" cy="1266022"/>
            <a:chOff x="5891230" y="5113355"/>
            <a:chExt cx="3401364" cy="1186896"/>
          </a:xfrm>
        </p:grpSpPr>
        <p:sp>
          <p:nvSpPr>
            <p:cNvPr id="43" name="TextBox 42">
              <a:extLst>
                <a:ext uri="{FF2B5EF4-FFF2-40B4-BE49-F238E27FC236}">
                  <a16:creationId xmlns:a16="http://schemas.microsoft.com/office/drawing/2014/main" id="{53144B81-D401-4121-8C42-5818829C6844}"/>
                </a:ext>
              </a:extLst>
            </p:cNvPr>
            <p:cNvSpPr txBox="1"/>
            <p:nvPr/>
          </p:nvSpPr>
          <p:spPr>
            <a:xfrm>
              <a:off x="7629960" y="5867440"/>
              <a:ext cx="1466679" cy="432811"/>
            </a:xfrm>
            <a:prstGeom prst="rect">
              <a:avLst/>
            </a:prstGeom>
            <a:noFill/>
          </p:spPr>
          <p:txBody>
            <a:bodyPr wrap="square" rtlCol="0">
              <a:spAutoFit/>
            </a:bodyPr>
            <a:lstStyle/>
            <a:p>
              <a:pPr algn="ctr" defTabSz="685797"/>
              <a:r>
                <a:rPr lang="en-US" sz="2400" b="1" dirty="0">
                  <a:solidFill>
                    <a:srgbClr val="FF0000"/>
                  </a:solidFill>
                </a:rPr>
                <a:t>No limit</a:t>
              </a:r>
            </a:p>
          </p:txBody>
        </p:sp>
        <p:sp>
          <p:nvSpPr>
            <p:cNvPr id="64" name="TextBox 63">
              <a:extLst>
                <a:ext uri="{FF2B5EF4-FFF2-40B4-BE49-F238E27FC236}">
                  <a16:creationId xmlns:a16="http://schemas.microsoft.com/office/drawing/2014/main" id="{52FC9389-7A67-4F79-ADE0-6E0BB935BEED}"/>
                </a:ext>
              </a:extLst>
            </p:cNvPr>
            <p:cNvSpPr txBox="1"/>
            <p:nvPr/>
          </p:nvSpPr>
          <p:spPr>
            <a:xfrm>
              <a:off x="7296678" y="5113355"/>
              <a:ext cx="1995916" cy="779060"/>
            </a:xfrm>
            <a:prstGeom prst="rect">
              <a:avLst/>
            </a:prstGeom>
            <a:noFill/>
            <a:ln w="9525">
              <a:solidFill>
                <a:schemeClr val="tx1"/>
              </a:solidFill>
            </a:ln>
          </p:spPr>
          <p:txBody>
            <a:bodyPr wrap="square" rtlCol="0">
              <a:spAutoFit/>
            </a:bodyPr>
            <a:lstStyle/>
            <a:p>
              <a:pPr algn="ctr" defTabSz="685797"/>
              <a:r>
                <a:rPr lang="en-US" sz="2400" dirty="0"/>
                <a:t>“Independent” Spending</a:t>
              </a:r>
            </a:p>
          </p:txBody>
        </p:sp>
        <p:grpSp>
          <p:nvGrpSpPr>
            <p:cNvPr id="57" name="Group 56">
              <a:extLst>
                <a:ext uri="{FF2B5EF4-FFF2-40B4-BE49-F238E27FC236}">
                  <a16:creationId xmlns:a16="http://schemas.microsoft.com/office/drawing/2014/main" id="{4188C069-5754-4580-B827-50A1A8FF5A5F}"/>
                </a:ext>
              </a:extLst>
            </p:cNvPr>
            <p:cNvGrpSpPr/>
            <p:nvPr/>
          </p:nvGrpSpPr>
          <p:grpSpPr>
            <a:xfrm>
              <a:off x="5891230" y="5310734"/>
              <a:ext cx="1720056" cy="928836"/>
              <a:chOff x="8260346" y="1753466"/>
              <a:chExt cx="1720056" cy="928836"/>
            </a:xfrm>
          </p:grpSpPr>
          <p:pic>
            <p:nvPicPr>
              <p:cNvPr id="58" name="Picture 57">
                <a:extLst>
                  <a:ext uri="{FF2B5EF4-FFF2-40B4-BE49-F238E27FC236}">
                    <a16:creationId xmlns:a16="http://schemas.microsoft.com/office/drawing/2014/main" id="{C42E818D-E606-4505-A6C5-170CCBD824C2}"/>
                  </a:ext>
                </a:extLst>
              </p:cNvPr>
              <p:cNvPicPr>
                <a:picLocks noChangeAspect="1"/>
              </p:cNvPicPr>
              <p:nvPr/>
            </p:nvPicPr>
            <p:blipFill>
              <a:blip r:embed="rId12"/>
              <a:stretch>
                <a:fillRect/>
              </a:stretch>
            </p:blipFill>
            <p:spPr>
              <a:xfrm>
                <a:off x="8260346" y="1753466"/>
                <a:ext cx="1322866" cy="556706"/>
              </a:xfrm>
              <a:prstGeom prst="rect">
                <a:avLst/>
              </a:prstGeom>
            </p:spPr>
          </p:pic>
          <p:pic>
            <p:nvPicPr>
              <p:cNvPr id="59" name="Picture 58">
                <a:extLst>
                  <a:ext uri="{FF2B5EF4-FFF2-40B4-BE49-F238E27FC236}">
                    <a16:creationId xmlns:a16="http://schemas.microsoft.com/office/drawing/2014/main" id="{64248E89-E3FD-403C-B8AE-EDF85E4AF179}"/>
                  </a:ext>
                </a:extLst>
              </p:cNvPr>
              <p:cNvPicPr>
                <a:picLocks noChangeAspect="1"/>
              </p:cNvPicPr>
              <p:nvPr/>
            </p:nvPicPr>
            <p:blipFill>
              <a:blip r:embed="rId12"/>
              <a:stretch>
                <a:fillRect/>
              </a:stretch>
            </p:blipFill>
            <p:spPr>
              <a:xfrm>
                <a:off x="8390881" y="1870617"/>
                <a:ext cx="1322866" cy="556706"/>
              </a:xfrm>
              <a:prstGeom prst="rect">
                <a:avLst/>
              </a:prstGeom>
            </p:spPr>
          </p:pic>
          <p:pic>
            <p:nvPicPr>
              <p:cNvPr id="60" name="Picture 59">
                <a:extLst>
                  <a:ext uri="{FF2B5EF4-FFF2-40B4-BE49-F238E27FC236}">
                    <a16:creationId xmlns:a16="http://schemas.microsoft.com/office/drawing/2014/main" id="{CEF18E93-37BE-4719-8FDA-E2BA6F3EFBE7}"/>
                  </a:ext>
                </a:extLst>
              </p:cNvPr>
              <p:cNvPicPr>
                <a:picLocks noChangeAspect="1"/>
              </p:cNvPicPr>
              <p:nvPr/>
            </p:nvPicPr>
            <p:blipFill>
              <a:blip r:embed="rId12"/>
              <a:stretch>
                <a:fillRect/>
              </a:stretch>
            </p:blipFill>
            <p:spPr>
              <a:xfrm>
                <a:off x="8521416" y="1996749"/>
                <a:ext cx="1322866" cy="556706"/>
              </a:xfrm>
              <a:prstGeom prst="rect">
                <a:avLst/>
              </a:prstGeom>
            </p:spPr>
          </p:pic>
          <p:pic>
            <p:nvPicPr>
              <p:cNvPr id="61" name="Picture 60">
                <a:extLst>
                  <a:ext uri="{FF2B5EF4-FFF2-40B4-BE49-F238E27FC236}">
                    <a16:creationId xmlns:a16="http://schemas.microsoft.com/office/drawing/2014/main" id="{D598F354-BEB5-4B27-A8AF-58FABC1E7D2B}"/>
                  </a:ext>
                </a:extLst>
              </p:cNvPr>
              <p:cNvPicPr>
                <a:picLocks noChangeAspect="1"/>
              </p:cNvPicPr>
              <p:nvPr/>
            </p:nvPicPr>
            <p:blipFill>
              <a:blip r:embed="rId12"/>
              <a:stretch>
                <a:fillRect/>
              </a:stretch>
            </p:blipFill>
            <p:spPr>
              <a:xfrm>
                <a:off x="8657536" y="2125596"/>
                <a:ext cx="1322866" cy="556706"/>
              </a:xfrm>
              <a:prstGeom prst="rect">
                <a:avLst/>
              </a:prstGeom>
            </p:spPr>
          </p:pic>
        </p:grpSp>
      </p:grpSp>
      <p:grpSp>
        <p:nvGrpSpPr>
          <p:cNvPr id="2" name="Group 1">
            <a:extLst>
              <a:ext uri="{FF2B5EF4-FFF2-40B4-BE49-F238E27FC236}">
                <a16:creationId xmlns:a16="http://schemas.microsoft.com/office/drawing/2014/main" id="{C109C898-520F-40C2-9DDE-4186CDA055D9}"/>
              </a:ext>
            </a:extLst>
          </p:cNvPr>
          <p:cNvGrpSpPr/>
          <p:nvPr/>
        </p:nvGrpSpPr>
        <p:grpSpPr>
          <a:xfrm>
            <a:off x="10901291" y="3857865"/>
            <a:ext cx="1834726" cy="3248255"/>
            <a:chOff x="10071088" y="2248657"/>
            <a:chExt cx="1720056" cy="3045239"/>
          </a:xfrm>
        </p:grpSpPr>
        <p:grpSp>
          <p:nvGrpSpPr>
            <p:cNvPr id="23" name="Group 22">
              <a:extLst>
                <a:ext uri="{FF2B5EF4-FFF2-40B4-BE49-F238E27FC236}">
                  <a16:creationId xmlns:a16="http://schemas.microsoft.com/office/drawing/2014/main" id="{B8EDB18A-32CD-431B-9355-337CBC1DB967}"/>
                </a:ext>
              </a:extLst>
            </p:cNvPr>
            <p:cNvGrpSpPr/>
            <p:nvPr/>
          </p:nvGrpSpPr>
          <p:grpSpPr>
            <a:xfrm>
              <a:off x="10071088" y="2248657"/>
              <a:ext cx="1720056" cy="928836"/>
              <a:chOff x="8260346" y="1753466"/>
              <a:chExt cx="1720056" cy="928836"/>
            </a:xfrm>
          </p:grpSpPr>
          <p:pic>
            <p:nvPicPr>
              <p:cNvPr id="19" name="Picture 18">
                <a:extLst>
                  <a:ext uri="{FF2B5EF4-FFF2-40B4-BE49-F238E27FC236}">
                    <a16:creationId xmlns:a16="http://schemas.microsoft.com/office/drawing/2014/main" id="{D3D3974C-9D70-4E16-80EC-12E8A66CCE8C}"/>
                  </a:ext>
                </a:extLst>
              </p:cNvPr>
              <p:cNvPicPr>
                <a:picLocks noChangeAspect="1"/>
              </p:cNvPicPr>
              <p:nvPr/>
            </p:nvPicPr>
            <p:blipFill>
              <a:blip r:embed="rId12"/>
              <a:stretch>
                <a:fillRect/>
              </a:stretch>
            </p:blipFill>
            <p:spPr>
              <a:xfrm>
                <a:off x="8260346" y="1753466"/>
                <a:ext cx="1322866" cy="556706"/>
              </a:xfrm>
              <a:prstGeom prst="rect">
                <a:avLst/>
              </a:prstGeom>
            </p:spPr>
          </p:pic>
          <p:pic>
            <p:nvPicPr>
              <p:cNvPr id="20" name="Picture 19">
                <a:extLst>
                  <a:ext uri="{FF2B5EF4-FFF2-40B4-BE49-F238E27FC236}">
                    <a16:creationId xmlns:a16="http://schemas.microsoft.com/office/drawing/2014/main" id="{BC54476F-B012-4BAE-A418-1C77791B6D2E}"/>
                  </a:ext>
                </a:extLst>
              </p:cNvPr>
              <p:cNvPicPr>
                <a:picLocks noChangeAspect="1"/>
              </p:cNvPicPr>
              <p:nvPr/>
            </p:nvPicPr>
            <p:blipFill>
              <a:blip r:embed="rId12"/>
              <a:stretch>
                <a:fillRect/>
              </a:stretch>
            </p:blipFill>
            <p:spPr>
              <a:xfrm>
                <a:off x="8390881" y="1870617"/>
                <a:ext cx="1322866" cy="556706"/>
              </a:xfrm>
              <a:prstGeom prst="rect">
                <a:avLst/>
              </a:prstGeom>
            </p:spPr>
          </p:pic>
          <p:pic>
            <p:nvPicPr>
              <p:cNvPr id="21" name="Picture 20">
                <a:extLst>
                  <a:ext uri="{FF2B5EF4-FFF2-40B4-BE49-F238E27FC236}">
                    <a16:creationId xmlns:a16="http://schemas.microsoft.com/office/drawing/2014/main" id="{44C6BA6C-BD10-48F9-8BCE-84333EFBA6AA}"/>
                  </a:ext>
                </a:extLst>
              </p:cNvPr>
              <p:cNvPicPr>
                <a:picLocks noChangeAspect="1"/>
              </p:cNvPicPr>
              <p:nvPr/>
            </p:nvPicPr>
            <p:blipFill>
              <a:blip r:embed="rId12"/>
              <a:stretch>
                <a:fillRect/>
              </a:stretch>
            </p:blipFill>
            <p:spPr>
              <a:xfrm>
                <a:off x="8521416" y="1996749"/>
                <a:ext cx="1322866" cy="556706"/>
              </a:xfrm>
              <a:prstGeom prst="rect">
                <a:avLst/>
              </a:prstGeom>
            </p:spPr>
          </p:pic>
          <p:pic>
            <p:nvPicPr>
              <p:cNvPr id="22" name="Picture 21">
                <a:extLst>
                  <a:ext uri="{FF2B5EF4-FFF2-40B4-BE49-F238E27FC236}">
                    <a16:creationId xmlns:a16="http://schemas.microsoft.com/office/drawing/2014/main" id="{C289242B-A2DB-4D03-AEE5-4DAAFFE29B61}"/>
                  </a:ext>
                </a:extLst>
              </p:cNvPr>
              <p:cNvPicPr>
                <a:picLocks noChangeAspect="1"/>
              </p:cNvPicPr>
              <p:nvPr/>
            </p:nvPicPr>
            <p:blipFill>
              <a:blip r:embed="rId12"/>
              <a:stretch>
                <a:fillRect/>
              </a:stretch>
            </p:blipFill>
            <p:spPr>
              <a:xfrm>
                <a:off x="8657536" y="2125596"/>
                <a:ext cx="1322866" cy="556706"/>
              </a:xfrm>
              <a:prstGeom prst="rect">
                <a:avLst/>
              </a:prstGeom>
            </p:spPr>
          </p:pic>
        </p:grpSp>
        <p:grpSp>
          <p:nvGrpSpPr>
            <p:cNvPr id="66" name="Group 65">
              <a:extLst>
                <a:ext uri="{FF2B5EF4-FFF2-40B4-BE49-F238E27FC236}">
                  <a16:creationId xmlns:a16="http://schemas.microsoft.com/office/drawing/2014/main" id="{36D853E8-2761-490D-B91E-E902772CE597}"/>
                </a:ext>
              </a:extLst>
            </p:cNvPr>
            <p:cNvGrpSpPr/>
            <p:nvPr/>
          </p:nvGrpSpPr>
          <p:grpSpPr>
            <a:xfrm>
              <a:off x="10071088" y="3294644"/>
              <a:ext cx="1720056" cy="928836"/>
              <a:chOff x="8260346" y="1753466"/>
              <a:chExt cx="1720056" cy="928836"/>
            </a:xfrm>
          </p:grpSpPr>
          <p:pic>
            <p:nvPicPr>
              <p:cNvPr id="67" name="Picture 66">
                <a:extLst>
                  <a:ext uri="{FF2B5EF4-FFF2-40B4-BE49-F238E27FC236}">
                    <a16:creationId xmlns:a16="http://schemas.microsoft.com/office/drawing/2014/main" id="{E8AB921B-0881-4045-928C-89B6C299337C}"/>
                  </a:ext>
                </a:extLst>
              </p:cNvPr>
              <p:cNvPicPr>
                <a:picLocks noChangeAspect="1"/>
              </p:cNvPicPr>
              <p:nvPr/>
            </p:nvPicPr>
            <p:blipFill>
              <a:blip r:embed="rId12"/>
              <a:stretch>
                <a:fillRect/>
              </a:stretch>
            </p:blipFill>
            <p:spPr>
              <a:xfrm>
                <a:off x="8260346" y="1753466"/>
                <a:ext cx="1322866" cy="556706"/>
              </a:xfrm>
              <a:prstGeom prst="rect">
                <a:avLst/>
              </a:prstGeom>
            </p:spPr>
          </p:pic>
          <p:pic>
            <p:nvPicPr>
              <p:cNvPr id="68" name="Picture 67">
                <a:extLst>
                  <a:ext uri="{FF2B5EF4-FFF2-40B4-BE49-F238E27FC236}">
                    <a16:creationId xmlns:a16="http://schemas.microsoft.com/office/drawing/2014/main" id="{2D37EF27-1D14-46F4-8530-1246D7DD1117}"/>
                  </a:ext>
                </a:extLst>
              </p:cNvPr>
              <p:cNvPicPr>
                <a:picLocks noChangeAspect="1"/>
              </p:cNvPicPr>
              <p:nvPr/>
            </p:nvPicPr>
            <p:blipFill>
              <a:blip r:embed="rId12"/>
              <a:stretch>
                <a:fillRect/>
              </a:stretch>
            </p:blipFill>
            <p:spPr>
              <a:xfrm>
                <a:off x="8390881" y="1870617"/>
                <a:ext cx="1322866" cy="556706"/>
              </a:xfrm>
              <a:prstGeom prst="rect">
                <a:avLst/>
              </a:prstGeom>
            </p:spPr>
          </p:pic>
          <p:pic>
            <p:nvPicPr>
              <p:cNvPr id="69" name="Picture 68">
                <a:extLst>
                  <a:ext uri="{FF2B5EF4-FFF2-40B4-BE49-F238E27FC236}">
                    <a16:creationId xmlns:a16="http://schemas.microsoft.com/office/drawing/2014/main" id="{DAD9AF54-CB9C-4733-A3F0-2B445E513E76}"/>
                  </a:ext>
                </a:extLst>
              </p:cNvPr>
              <p:cNvPicPr>
                <a:picLocks noChangeAspect="1"/>
              </p:cNvPicPr>
              <p:nvPr/>
            </p:nvPicPr>
            <p:blipFill>
              <a:blip r:embed="rId12"/>
              <a:stretch>
                <a:fillRect/>
              </a:stretch>
            </p:blipFill>
            <p:spPr>
              <a:xfrm>
                <a:off x="8521416" y="1996749"/>
                <a:ext cx="1322866" cy="556706"/>
              </a:xfrm>
              <a:prstGeom prst="rect">
                <a:avLst/>
              </a:prstGeom>
            </p:spPr>
          </p:pic>
          <p:pic>
            <p:nvPicPr>
              <p:cNvPr id="70" name="Picture 69">
                <a:extLst>
                  <a:ext uri="{FF2B5EF4-FFF2-40B4-BE49-F238E27FC236}">
                    <a16:creationId xmlns:a16="http://schemas.microsoft.com/office/drawing/2014/main" id="{E538BF45-88D6-4054-A932-8FBDB40A82BC}"/>
                  </a:ext>
                </a:extLst>
              </p:cNvPr>
              <p:cNvPicPr>
                <a:picLocks noChangeAspect="1"/>
              </p:cNvPicPr>
              <p:nvPr/>
            </p:nvPicPr>
            <p:blipFill>
              <a:blip r:embed="rId12"/>
              <a:stretch>
                <a:fillRect/>
              </a:stretch>
            </p:blipFill>
            <p:spPr>
              <a:xfrm>
                <a:off x="8657536" y="2125596"/>
                <a:ext cx="1322866" cy="556706"/>
              </a:xfrm>
              <a:prstGeom prst="rect">
                <a:avLst/>
              </a:prstGeom>
            </p:spPr>
          </p:pic>
        </p:grpSp>
        <p:grpSp>
          <p:nvGrpSpPr>
            <p:cNvPr id="71" name="Group 70">
              <a:extLst>
                <a:ext uri="{FF2B5EF4-FFF2-40B4-BE49-F238E27FC236}">
                  <a16:creationId xmlns:a16="http://schemas.microsoft.com/office/drawing/2014/main" id="{6136E150-06D4-4923-A32D-7D9D84BB3AF3}"/>
                </a:ext>
              </a:extLst>
            </p:cNvPr>
            <p:cNvGrpSpPr/>
            <p:nvPr/>
          </p:nvGrpSpPr>
          <p:grpSpPr>
            <a:xfrm>
              <a:off x="10071088" y="4365060"/>
              <a:ext cx="1720056" cy="928836"/>
              <a:chOff x="8260346" y="1753466"/>
              <a:chExt cx="1720056" cy="928836"/>
            </a:xfrm>
          </p:grpSpPr>
          <p:pic>
            <p:nvPicPr>
              <p:cNvPr id="72" name="Picture 71">
                <a:extLst>
                  <a:ext uri="{FF2B5EF4-FFF2-40B4-BE49-F238E27FC236}">
                    <a16:creationId xmlns:a16="http://schemas.microsoft.com/office/drawing/2014/main" id="{79590DB3-158B-4304-BF11-4CD551B70B7C}"/>
                  </a:ext>
                </a:extLst>
              </p:cNvPr>
              <p:cNvPicPr>
                <a:picLocks noChangeAspect="1"/>
              </p:cNvPicPr>
              <p:nvPr/>
            </p:nvPicPr>
            <p:blipFill>
              <a:blip r:embed="rId12"/>
              <a:stretch>
                <a:fillRect/>
              </a:stretch>
            </p:blipFill>
            <p:spPr>
              <a:xfrm>
                <a:off x="8260346" y="1753466"/>
                <a:ext cx="1322866" cy="556706"/>
              </a:xfrm>
              <a:prstGeom prst="rect">
                <a:avLst/>
              </a:prstGeom>
            </p:spPr>
          </p:pic>
          <p:pic>
            <p:nvPicPr>
              <p:cNvPr id="73" name="Picture 72">
                <a:extLst>
                  <a:ext uri="{FF2B5EF4-FFF2-40B4-BE49-F238E27FC236}">
                    <a16:creationId xmlns:a16="http://schemas.microsoft.com/office/drawing/2014/main" id="{FB8739BE-5EEF-4355-AF26-F100C9BD5481}"/>
                  </a:ext>
                </a:extLst>
              </p:cNvPr>
              <p:cNvPicPr>
                <a:picLocks noChangeAspect="1"/>
              </p:cNvPicPr>
              <p:nvPr/>
            </p:nvPicPr>
            <p:blipFill>
              <a:blip r:embed="rId12"/>
              <a:stretch>
                <a:fillRect/>
              </a:stretch>
            </p:blipFill>
            <p:spPr>
              <a:xfrm>
                <a:off x="8390881" y="1870617"/>
                <a:ext cx="1322866" cy="556706"/>
              </a:xfrm>
              <a:prstGeom prst="rect">
                <a:avLst/>
              </a:prstGeom>
            </p:spPr>
          </p:pic>
          <p:pic>
            <p:nvPicPr>
              <p:cNvPr id="74" name="Picture 73">
                <a:extLst>
                  <a:ext uri="{FF2B5EF4-FFF2-40B4-BE49-F238E27FC236}">
                    <a16:creationId xmlns:a16="http://schemas.microsoft.com/office/drawing/2014/main" id="{389370D6-8B33-4BFB-A9A0-BBA6242A9A45}"/>
                  </a:ext>
                </a:extLst>
              </p:cNvPr>
              <p:cNvPicPr>
                <a:picLocks noChangeAspect="1"/>
              </p:cNvPicPr>
              <p:nvPr/>
            </p:nvPicPr>
            <p:blipFill>
              <a:blip r:embed="rId12"/>
              <a:stretch>
                <a:fillRect/>
              </a:stretch>
            </p:blipFill>
            <p:spPr>
              <a:xfrm>
                <a:off x="8521416" y="1996749"/>
                <a:ext cx="1322866" cy="556706"/>
              </a:xfrm>
              <a:prstGeom prst="rect">
                <a:avLst/>
              </a:prstGeom>
            </p:spPr>
          </p:pic>
          <p:pic>
            <p:nvPicPr>
              <p:cNvPr id="75" name="Picture 74">
                <a:extLst>
                  <a:ext uri="{FF2B5EF4-FFF2-40B4-BE49-F238E27FC236}">
                    <a16:creationId xmlns:a16="http://schemas.microsoft.com/office/drawing/2014/main" id="{6D3B218D-4043-47DD-93B6-0946AAF1686D}"/>
                  </a:ext>
                </a:extLst>
              </p:cNvPr>
              <p:cNvPicPr>
                <a:picLocks noChangeAspect="1"/>
              </p:cNvPicPr>
              <p:nvPr/>
            </p:nvPicPr>
            <p:blipFill>
              <a:blip r:embed="rId12"/>
              <a:stretch>
                <a:fillRect/>
              </a:stretch>
            </p:blipFill>
            <p:spPr>
              <a:xfrm>
                <a:off x="8657536" y="2125596"/>
                <a:ext cx="1322866" cy="556706"/>
              </a:xfrm>
              <a:prstGeom prst="rect">
                <a:avLst/>
              </a:prstGeom>
            </p:spPr>
          </p:pic>
        </p:grpSp>
      </p:grpSp>
      <p:cxnSp>
        <p:nvCxnSpPr>
          <p:cNvPr id="80" name="Straight Arrow Connector 79">
            <a:extLst>
              <a:ext uri="{FF2B5EF4-FFF2-40B4-BE49-F238E27FC236}">
                <a16:creationId xmlns:a16="http://schemas.microsoft.com/office/drawing/2014/main" id="{D4FBCE36-7C7C-4FF9-BE4E-CD44B5F4FA65}"/>
              </a:ext>
            </a:extLst>
          </p:cNvPr>
          <p:cNvCxnSpPr>
            <a:cxnSpLocks/>
          </p:cNvCxnSpPr>
          <p:nvPr/>
        </p:nvCxnSpPr>
        <p:spPr>
          <a:xfrm flipV="1">
            <a:off x="10096358" y="6836009"/>
            <a:ext cx="646137" cy="303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92BC127-7CC4-4D98-9BBC-99DF18E95DCB}"/>
              </a:ext>
            </a:extLst>
          </p:cNvPr>
          <p:cNvCxnSpPr>
            <a:cxnSpLocks/>
          </p:cNvCxnSpPr>
          <p:nvPr/>
        </p:nvCxnSpPr>
        <p:spPr>
          <a:xfrm flipV="1">
            <a:off x="4032450" y="3463033"/>
            <a:ext cx="3013362" cy="15594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DAF41D-903D-4BC0-B3F8-4FABA3F294DC}"/>
              </a:ext>
            </a:extLst>
          </p:cNvPr>
          <p:cNvCxnSpPr>
            <a:cxnSpLocks/>
          </p:cNvCxnSpPr>
          <p:nvPr/>
        </p:nvCxnSpPr>
        <p:spPr>
          <a:xfrm>
            <a:off x="9305877" y="3195048"/>
            <a:ext cx="1247518" cy="6150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7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22" presetClass="entr" presetSubtype="4"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22" presetClass="entr" presetSubtype="4"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1+#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2" presetClass="entr" presetSubtype="8"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par>
                                <p:cTn id="47" presetID="22" presetClass="entr" presetSubtype="8"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wipe(left)">
                                      <p:cBhvr>
                                        <p:cTn id="4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artoon character&#10;&#10;Description automatically generated">
            <a:extLst>
              <a:ext uri="{FF2B5EF4-FFF2-40B4-BE49-F238E27FC236}">
                <a16:creationId xmlns:a16="http://schemas.microsoft.com/office/drawing/2014/main" id="{7BBE258E-6F15-4DB2-8314-DF5F2321D8DD}"/>
              </a:ext>
            </a:extLst>
          </p:cNvPr>
          <p:cNvPicPr>
            <a:picLocks noChangeAspect="1"/>
          </p:cNvPicPr>
          <p:nvPr/>
        </p:nvPicPr>
        <p:blipFill>
          <a:blip r:embed="rId3"/>
          <a:stretch>
            <a:fillRect/>
          </a:stretch>
        </p:blipFill>
        <p:spPr>
          <a:xfrm>
            <a:off x="5507366" y="3706533"/>
            <a:ext cx="3047238" cy="3657600"/>
          </a:xfrm>
          <a:prstGeom prst="rect">
            <a:avLst/>
          </a:prstGeom>
        </p:spPr>
      </p:pic>
      <p:sp>
        <p:nvSpPr>
          <p:cNvPr id="4" name="TextBox 3">
            <a:extLst>
              <a:ext uri="{FF2B5EF4-FFF2-40B4-BE49-F238E27FC236}">
                <a16:creationId xmlns:a16="http://schemas.microsoft.com/office/drawing/2014/main" id="{B46488F0-6F8C-4C48-AB68-0FAAC9FACDBC}"/>
              </a:ext>
            </a:extLst>
          </p:cNvPr>
          <p:cNvSpPr txBox="1"/>
          <p:nvPr/>
        </p:nvSpPr>
        <p:spPr>
          <a:xfrm>
            <a:off x="5701961" y="1502879"/>
            <a:ext cx="3023616" cy="461665"/>
          </a:xfrm>
          <a:prstGeom prst="rect">
            <a:avLst/>
          </a:prstGeom>
          <a:noFill/>
          <a:ln w="9525">
            <a:solidFill>
              <a:schemeClr val="tx1"/>
            </a:solidFill>
          </a:ln>
        </p:spPr>
        <p:txBody>
          <a:bodyPr wrap="square" rtlCol="0">
            <a:spAutoFit/>
          </a:bodyPr>
          <a:lstStyle/>
          <a:p>
            <a:pPr defTabSz="685797"/>
            <a:r>
              <a:rPr lang="en-US" sz="2400" dirty="0"/>
              <a:t>To Opponent: $2800</a:t>
            </a:r>
          </a:p>
        </p:txBody>
      </p:sp>
      <p:cxnSp>
        <p:nvCxnSpPr>
          <p:cNvPr id="6" name="Straight Arrow Connector 5">
            <a:extLst>
              <a:ext uri="{FF2B5EF4-FFF2-40B4-BE49-F238E27FC236}">
                <a16:creationId xmlns:a16="http://schemas.microsoft.com/office/drawing/2014/main" id="{F062E786-60AF-4CC9-ABA7-7DBF6362537B}"/>
              </a:ext>
            </a:extLst>
          </p:cNvPr>
          <p:cNvCxnSpPr>
            <a:cxnSpLocks/>
          </p:cNvCxnSpPr>
          <p:nvPr/>
        </p:nvCxnSpPr>
        <p:spPr>
          <a:xfrm flipV="1">
            <a:off x="7211754" y="2184075"/>
            <a:ext cx="1" cy="110499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92BC127-7CC4-4D98-9BBC-99DF18E95DCB}"/>
              </a:ext>
            </a:extLst>
          </p:cNvPr>
          <p:cNvCxnSpPr>
            <a:cxnSpLocks/>
          </p:cNvCxnSpPr>
          <p:nvPr/>
        </p:nvCxnSpPr>
        <p:spPr>
          <a:xfrm flipV="1">
            <a:off x="8421255" y="3692719"/>
            <a:ext cx="1303732" cy="4759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1819A8-2EA9-4135-B29F-4CBDF1F1839E}"/>
              </a:ext>
            </a:extLst>
          </p:cNvPr>
          <p:cNvSpPr txBox="1"/>
          <p:nvPr/>
        </p:nvSpPr>
        <p:spPr>
          <a:xfrm>
            <a:off x="9883857" y="3189931"/>
            <a:ext cx="1365504" cy="830997"/>
          </a:xfrm>
          <a:prstGeom prst="rect">
            <a:avLst/>
          </a:prstGeom>
          <a:noFill/>
          <a:ln w="9525">
            <a:solidFill>
              <a:schemeClr val="tx1"/>
            </a:solidFill>
          </a:ln>
        </p:spPr>
        <p:txBody>
          <a:bodyPr wrap="square" rtlCol="0">
            <a:spAutoFit/>
          </a:bodyPr>
          <a:lstStyle/>
          <a:p>
            <a:pPr algn="ctr" defTabSz="685797"/>
            <a:r>
              <a:rPr lang="en-US" sz="2400" dirty="0"/>
              <a:t>Super PACs</a:t>
            </a:r>
          </a:p>
        </p:txBody>
      </p:sp>
      <p:sp>
        <p:nvSpPr>
          <p:cNvPr id="28" name="TextBox 27">
            <a:extLst>
              <a:ext uri="{FF2B5EF4-FFF2-40B4-BE49-F238E27FC236}">
                <a16:creationId xmlns:a16="http://schemas.microsoft.com/office/drawing/2014/main" id="{71E88D8D-8775-4F6E-B2AF-44A3E56C9768}"/>
              </a:ext>
            </a:extLst>
          </p:cNvPr>
          <p:cNvSpPr txBox="1"/>
          <p:nvPr/>
        </p:nvSpPr>
        <p:spPr>
          <a:xfrm>
            <a:off x="9903364" y="4855965"/>
            <a:ext cx="2691994" cy="830997"/>
          </a:xfrm>
          <a:prstGeom prst="rect">
            <a:avLst/>
          </a:prstGeom>
          <a:noFill/>
          <a:ln w="9525">
            <a:solidFill>
              <a:schemeClr val="tx1"/>
            </a:solidFill>
          </a:ln>
        </p:spPr>
        <p:txBody>
          <a:bodyPr wrap="square" rtlCol="0">
            <a:spAutoFit/>
          </a:bodyPr>
          <a:lstStyle/>
          <a:p>
            <a:pPr algn="ctr" defTabSz="685797"/>
            <a:r>
              <a:rPr lang="en-US" sz="2400" dirty="0"/>
              <a:t>Dark Money Groups</a:t>
            </a:r>
          </a:p>
        </p:txBody>
      </p:sp>
      <p:cxnSp>
        <p:nvCxnSpPr>
          <p:cNvPr id="33" name="Straight Arrow Connector 32">
            <a:extLst>
              <a:ext uri="{FF2B5EF4-FFF2-40B4-BE49-F238E27FC236}">
                <a16:creationId xmlns:a16="http://schemas.microsoft.com/office/drawing/2014/main" id="{A621C621-13BE-4020-913D-4EDE5A51F9F1}"/>
              </a:ext>
            </a:extLst>
          </p:cNvPr>
          <p:cNvCxnSpPr>
            <a:cxnSpLocks/>
          </p:cNvCxnSpPr>
          <p:nvPr/>
        </p:nvCxnSpPr>
        <p:spPr>
          <a:xfrm>
            <a:off x="8732982" y="5382340"/>
            <a:ext cx="9920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BA1AF1E-DC66-4028-824E-F4EFFC0A7B9E}"/>
              </a:ext>
            </a:extLst>
          </p:cNvPr>
          <p:cNvPicPr>
            <a:picLocks noChangeAspect="1"/>
          </p:cNvPicPr>
          <p:nvPr/>
        </p:nvPicPr>
        <p:blipFill>
          <a:blip r:embed="rId4"/>
          <a:stretch>
            <a:fillRect/>
          </a:stretch>
        </p:blipFill>
        <p:spPr>
          <a:xfrm>
            <a:off x="4127623" y="4280948"/>
            <a:ext cx="1607344" cy="1607344"/>
          </a:xfrm>
          <a:prstGeom prst="rect">
            <a:avLst/>
          </a:prstGeom>
        </p:spPr>
      </p:pic>
      <p:pic>
        <p:nvPicPr>
          <p:cNvPr id="20" name="Picture 19" descr="A picture containing sky&#10;&#10;Description automatically generated">
            <a:extLst>
              <a:ext uri="{FF2B5EF4-FFF2-40B4-BE49-F238E27FC236}">
                <a16:creationId xmlns:a16="http://schemas.microsoft.com/office/drawing/2014/main" id="{4401918C-E900-4A29-A47D-A6B22A342F23}"/>
              </a:ext>
            </a:extLst>
          </p:cNvPr>
          <p:cNvPicPr>
            <a:picLocks noChangeAspect="1"/>
          </p:cNvPicPr>
          <p:nvPr/>
        </p:nvPicPr>
        <p:blipFill rotWithShape="1">
          <a:blip r:embed="rId5"/>
          <a:srcRect l="39826" t="12518" r="40727" b="42328"/>
          <a:stretch/>
        </p:blipFill>
        <p:spPr>
          <a:xfrm>
            <a:off x="2348810" y="3825241"/>
            <a:ext cx="1446412" cy="2518756"/>
          </a:xfrm>
          <a:prstGeom prst="rect">
            <a:avLst/>
          </a:prstGeom>
        </p:spPr>
      </p:pic>
      <p:cxnSp>
        <p:nvCxnSpPr>
          <p:cNvPr id="13" name="Straight Arrow Connector 12">
            <a:extLst>
              <a:ext uri="{FF2B5EF4-FFF2-40B4-BE49-F238E27FC236}">
                <a16:creationId xmlns:a16="http://schemas.microsoft.com/office/drawing/2014/main" id="{21F62812-02A0-4EB7-89A4-30473DAB6A79}"/>
              </a:ext>
            </a:extLst>
          </p:cNvPr>
          <p:cNvCxnSpPr>
            <a:cxnSpLocks/>
          </p:cNvCxnSpPr>
          <p:nvPr/>
        </p:nvCxnSpPr>
        <p:spPr>
          <a:xfrm>
            <a:off x="8620321" y="6343997"/>
            <a:ext cx="969002" cy="4529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2030763-AEE3-4DB8-B83E-440967B399F7}"/>
              </a:ext>
            </a:extLst>
          </p:cNvPr>
          <p:cNvSpPr txBox="1"/>
          <p:nvPr/>
        </p:nvSpPr>
        <p:spPr>
          <a:xfrm>
            <a:off x="9725070" y="6564872"/>
            <a:ext cx="2128977" cy="830997"/>
          </a:xfrm>
          <a:prstGeom prst="rect">
            <a:avLst/>
          </a:prstGeom>
          <a:noFill/>
          <a:ln w="9525">
            <a:solidFill>
              <a:schemeClr val="tx1"/>
            </a:solidFill>
          </a:ln>
        </p:spPr>
        <p:txBody>
          <a:bodyPr wrap="square" rtlCol="0">
            <a:spAutoFit/>
          </a:bodyPr>
          <a:lstStyle/>
          <a:p>
            <a:pPr algn="ctr" defTabSz="685797"/>
            <a:r>
              <a:rPr lang="en-US" sz="2400" dirty="0"/>
              <a:t>“Independent” Spending</a:t>
            </a:r>
          </a:p>
        </p:txBody>
      </p:sp>
      <p:sp>
        <p:nvSpPr>
          <p:cNvPr id="7" name="TextBox 6">
            <a:extLst>
              <a:ext uri="{FF2B5EF4-FFF2-40B4-BE49-F238E27FC236}">
                <a16:creationId xmlns:a16="http://schemas.microsoft.com/office/drawing/2014/main" id="{52C8BBAA-F885-4B52-9684-583FDBE0598B}"/>
              </a:ext>
            </a:extLst>
          </p:cNvPr>
          <p:cNvSpPr txBox="1"/>
          <p:nvPr/>
        </p:nvSpPr>
        <p:spPr>
          <a:xfrm>
            <a:off x="1712511" y="2352779"/>
            <a:ext cx="2789740" cy="1668149"/>
          </a:xfrm>
          <a:prstGeom prst="rect">
            <a:avLst/>
          </a:prstGeom>
          <a:noFill/>
        </p:spPr>
        <p:txBody>
          <a:bodyPr wrap="square" rtlCol="0">
            <a:spAutoFit/>
          </a:bodyPr>
          <a:lstStyle/>
          <a:p>
            <a:r>
              <a:rPr lang="en-US" sz="10240" dirty="0">
                <a:solidFill>
                  <a:srgbClr val="FF0000"/>
                </a:solidFill>
              </a:rPr>
              <a:t>!!!!!!!</a:t>
            </a:r>
          </a:p>
        </p:txBody>
      </p:sp>
    </p:spTree>
    <p:extLst>
      <p:ext uri="{BB962C8B-B14F-4D97-AF65-F5344CB8AC3E}">
        <p14:creationId xmlns:p14="http://schemas.microsoft.com/office/powerpoint/2010/main" val="29412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28" grpId="0" animBg="1"/>
      <p:bldP spid="1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D394B-051C-42F6-83C9-184C5EFBCA59}"/>
              </a:ext>
            </a:extLst>
          </p:cNvPr>
          <p:cNvPicPr>
            <a:picLocks noChangeAspect="1"/>
          </p:cNvPicPr>
          <p:nvPr/>
        </p:nvPicPr>
        <p:blipFill rotWithShape="1">
          <a:blip r:embed="rId3">
            <a:extLst>
              <a:ext uri="{28A0092B-C50C-407E-A947-70E740481C1C}">
                <a14:useLocalDpi xmlns:a14="http://schemas.microsoft.com/office/drawing/2010/main" val="0"/>
              </a:ext>
            </a:extLst>
          </a:blip>
          <a:srcRect l="1662" t="7739" r="69446" b="7739"/>
          <a:stretch/>
        </p:blipFill>
        <p:spPr>
          <a:xfrm>
            <a:off x="2074488" y="2133600"/>
            <a:ext cx="2818014" cy="5486400"/>
          </a:xfrm>
          <a:prstGeom prst="rect">
            <a:avLst/>
          </a:prstGeom>
        </p:spPr>
      </p:pic>
      <p:sp>
        <p:nvSpPr>
          <p:cNvPr id="3" name="TextBox 2">
            <a:extLst>
              <a:ext uri="{FF2B5EF4-FFF2-40B4-BE49-F238E27FC236}">
                <a16:creationId xmlns:a16="http://schemas.microsoft.com/office/drawing/2014/main" id="{0E87FB27-AAD7-4434-81BA-D0BD03B06D8C}"/>
              </a:ext>
            </a:extLst>
          </p:cNvPr>
          <p:cNvSpPr txBox="1"/>
          <p:nvPr/>
        </p:nvSpPr>
        <p:spPr>
          <a:xfrm>
            <a:off x="2066709" y="2102405"/>
            <a:ext cx="2828351" cy="253916"/>
          </a:xfrm>
          <a:prstGeom prst="rect">
            <a:avLst/>
          </a:prstGeom>
          <a:solidFill>
            <a:schemeClr val="bg1">
              <a:lumMod val="85000"/>
              <a:alpha val="40000"/>
            </a:schemeClr>
          </a:solidFill>
        </p:spPr>
        <p:txBody>
          <a:bodyPr wrap="square" rtlCol="0">
            <a:spAutoFit/>
          </a:bodyPr>
          <a:lstStyle/>
          <a:p>
            <a:pPr defTabSz="685797"/>
            <a:endParaRPr lang="en-US" sz="1050" dirty="0"/>
          </a:p>
        </p:txBody>
      </p:sp>
      <p:pic>
        <p:nvPicPr>
          <p:cNvPr id="30" name="Picture 29">
            <a:extLst>
              <a:ext uri="{FF2B5EF4-FFF2-40B4-BE49-F238E27FC236}">
                <a16:creationId xmlns:a16="http://schemas.microsoft.com/office/drawing/2014/main" id="{A84FFE33-BAF1-45ED-88C8-F78BC5EEC232}"/>
              </a:ext>
            </a:extLst>
          </p:cNvPr>
          <p:cNvPicPr>
            <a:picLocks noChangeAspect="1"/>
          </p:cNvPicPr>
          <p:nvPr/>
        </p:nvPicPr>
        <p:blipFill rotWithShape="1">
          <a:blip r:embed="rId4"/>
          <a:srcRect l="25567" r="20680"/>
          <a:stretch/>
        </p:blipFill>
        <p:spPr>
          <a:xfrm rot="2161220">
            <a:off x="5572467" y="3821312"/>
            <a:ext cx="645876" cy="1201565"/>
          </a:xfrm>
          <a:prstGeom prst="rect">
            <a:avLst/>
          </a:prstGeom>
        </p:spPr>
      </p:pic>
      <p:pic>
        <p:nvPicPr>
          <p:cNvPr id="28" name="Picture 27">
            <a:extLst>
              <a:ext uri="{FF2B5EF4-FFF2-40B4-BE49-F238E27FC236}">
                <a16:creationId xmlns:a16="http://schemas.microsoft.com/office/drawing/2014/main" id="{45AAFED3-9DF2-4F84-8C65-0AA3F68ECFA3}"/>
              </a:ext>
            </a:extLst>
          </p:cNvPr>
          <p:cNvPicPr>
            <a:picLocks noChangeAspect="1"/>
          </p:cNvPicPr>
          <p:nvPr/>
        </p:nvPicPr>
        <p:blipFill rotWithShape="1">
          <a:blip r:embed="rId4"/>
          <a:srcRect l="25567" r="20680"/>
          <a:stretch/>
        </p:blipFill>
        <p:spPr>
          <a:xfrm rot="660804">
            <a:off x="5192919" y="2561302"/>
            <a:ext cx="645876" cy="1201565"/>
          </a:xfrm>
          <a:prstGeom prst="rect">
            <a:avLst/>
          </a:prstGeom>
        </p:spPr>
      </p:pic>
      <p:pic>
        <p:nvPicPr>
          <p:cNvPr id="27" name="Picture 26">
            <a:extLst>
              <a:ext uri="{FF2B5EF4-FFF2-40B4-BE49-F238E27FC236}">
                <a16:creationId xmlns:a16="http://schemas.microsoft.com/office/drawing/2014/main" id="{7746032D-8EC5-44D0-A924-C20C9CBD04F4}"/>
              </a:ext>
            </a:extLst>
          </p:cNvPr>
          <p:cNvPicPr>
            <a:picLocks noChangeAspect="1"/>
          </p:cNvPicPr>
          <p:nvPr/>
        </p:nvPicPr>
        <p:blipFill rotWithShape="1">
          <a:blip r:embed="rId4"/>
          <a:srcRect l="25567" r="20680"/>
          <a:stretch/>
        </p:blipFill>
        <p:spPr>
          <a:xfrm rot="1207646">
            <a:off x="5486825" y="3172347"/>
            <a:ext cx="645876" cy="1201565"/>
          </a:xfrm>
          <a:prstGeom prst="rect">
            <a:avLst/>
          </a:prstGeom>
        </p:spPr>
      </p:pic>
      <p:pic>
        <p:nvPicPr>
          <p:cNvPr id="5" name="Picture 4" descr="A picture containing sky&#10;&#10;Description automatically generated">
            <a:extLst>
              <a:ext uri="{FF2B5EF4-FFF2-40B4-BE49-F238E27FC236}">
                <a16:creationId xmlns:a16="http://schemas.microsoft.com/office/drawing/2014/main" id="{906363D0-134E-46C6-A766-7F849BAADC69}"/>
              </a:ext>
            </a:extLst>
          </p:cNvPr>
          <p:cNvPicPr>
            <a:picLocks noChangeAspect="1"/>
          </p:cNvPicPr>
          <p:nvPr/>
        </p:nvPicPr>
        <p:blipFill rotWithShape="1">
          <a:blip r:embed="rId5"/>
          <a:srcRect l="42121" t="18030" r="43560" b="44697"/>
          <a:stretch/>
        </p:blipFill>
        <p:spPr>
          <a:xfrm>
            <a:off x="2818804" y="3552973"/>
            <a:ext cx="1324161" cy="2585265"/>
          </a:xfrm>
          <a:prstGeom prst="rect">
            <a:avLst/>
          </a:prstGeom>
        </p:spPr>
      </p:pic>
      <p:pic>
        <p:nvPicPr>
          <p:cNvPr id="29" name="Picture 28">
            <a:extLst>
              <a:ext uri="{FF2B5EF4-FFF2-40B4-BE49-F238E27FC236}">
                <a16:creationId xmlns:a16="http://schemas.microsoft.com/office/drawing/2014/main" id="{B021A9EA-FE92-4061-B79C-8A96A90E2226}"/>
              </a:ext>
            </a:extLst>
          </p:cNvPr>
          <p:cNvPicPr>
            <a:picLocks noChangeAspect="1"/>
          </p:cNvPicPr>
          <p:nvPr/>
        </p:nvPicPr>
        <p:blipFill>
          <a:blip r:embed="rId6"/>
          <a:stretch>
            <a:fillRect/>
          </a:stretch>
        </p:blipFill>
        <p:spPr>
          <a:xfrm>
            <a:off x="6368726" y="2662927"/>
            <a:ext cx="1919794" cy="807914"/>
          </a:xfrm>
          <a:prstGeom prst="rect">
            <a:avLst/>
          </a:prstGeom>
        </p:spPr>
      </p:pic>
      <p:sp>
        <p:nvSpPr>
          <p:cNvPr id="45" name="TextBox 44">
            <a:extLst>
              <a:ext uri="{FF2B5EF4-FFF2-40B4-BE49-F238E27FC236}">
                <a16:creationId xmlns:a16="http://schemas.microsoft.com/office/drawing/2014/main" id="{675A4E33-6AEC-4422-B52B-DA3F41B4D21F}"/>
              </a:ext>
            </a:extLst>
          </p:cNvPr>
          <p:cNvSpPr txBox="1"/>
          <p:nvPr/>
        </p:nvSpPr>
        <p:spPr>
          <a:xfrm>
            <a:off x="9238085" y="2965215"/>
            <a:ext cx="1671533" cy="830997"/>
          </a:xfrm>
          <a:prstGeom prst="rect">
            <a:avLst/>
          </a:prstGeom>
          <a:noFill/>
        </p:spPr>
        <p:txBody>
          <a:bodyPr wrap="square" rtlCol="0">
            <a:spAutoFit/>
          </a:bodyPr>
          <a:lstStyle/>
          <a:p>
            <a:pPr algn="ctr" defTabSz="685797"/>
            <a:r>
              <a:rPr lang="en-US" sz="2400" dirty="0"/>
              <a:t>Wealthy individuals</a:t>
            </a:r>
          </a:p>
        </p:txBody>
      </p:sp>
      <p:sp>
        <p:nvSpPr>
          <p:cNvPr id="47" name="TextBox 46">
            <a:extLst>
              <a:ext uri="{FF2B5EF4-FFF2-40B4-BE49-F238E27FC236}">
                <a16:creationId xmlns:a16="http://schemas.microsoft.com/office/drawing/2014/main" id="{9B9FA5D3-04C0-4960-AD87-410A0C6B64F1}"/>
              </a:ext>
            </a:extLst>
          </p:cNvPr>
          <p:cNvSpPr txBox="1"/>
          <p:nvPr/>
        </p:nvSpPr>
        <p:spPr>
          <a:xfrm>
            <a:off x="9238086" y="4670249"/>
            <a:ext cx="1861895" cy="830997"/>
          </a:xfrm>
          <a:prstGeom prst="rect">
            <a:avLst/>
          </a:prstGeom>
          <a:noFill/>
        </p:spPr>
        <p:txBody>
          <a:bodyPr wrap="square" rtlCol="0">
            <a:spAutoFit/>
          </a:bodyPr>
          <a:lstStyle/>
          <a:p>
            <a:pPr algn="ctr" defTabSz="685797"/>
            <a:r>
              <a:rPr lang="en-US" sz="2400" dirty="0"/>
              <a:t>Friendly Super PACs</a:t>
            </a:r>
          </a:p>
        </p:txBody>
      </p:sp>
      <p:pic>
        <p:nvPicPr>
          <p:cNvPr id="22" name="Picture 21">
            <a:extLst>
              <a:ext uri="{FF2B5EF4-FFF2-40B4-BE49-F238E27FC236}">
                <a16:creationId xmlns:a16="http://schemas.microsoft.com/office/drawing/2014/main" id="{9922906F-0783-4E13-A813-3C44E0E94EC5}"/>
              </a:ext>
            </a:extLst>
          </p:cNvPr>
          <p:cNvPicPr>
            <a:picLocks noChangeAspect="1"/>
          </p:cNvPicPr>
          <p:nvPr/>
        </p:nvPicPr>
        <p:blipFill>
          <a:blip r:embed="rId6"/>
          <a:stretch>
            <a:fillRect/>
          </a:stretch>
        </p:blipFill>
        <p:spPr>
          <a:xfrm>
            <a:off x="6622455" y="4441648"/>
            <a:ext cx="1919794" cy="807914"/>
          </a:xfrm>
          <a:prstGeom prst="rect">
            <a:avLst/>
          </a:prstGeom>
        </p:spPr>
      </p:pic>
      <p:pic>
        <p:nvPicPr>
          <p:cNvPr id="31" name="Picture 30">
            <a:extLst>
              <a:ext uri="{FF2B5EF4-FFF2-40B4-BE49-F238E27FC236}">
                <a16:creationId xmlns:a16="http://schemas.microsoft.com/office/drawing/2014/main" id="{44016B8C-D639-4EBA-84C7-88DF59392A81}"/>
              </a:ext>
            </a:extLst>
          </p:cNvPr>
          <p:cNvPicPr>
            <a:picLocks noChangeAspect="1"/>
          </p:cNvPicPr>
          <p:nvPr/>
        </p:nvPicPr>
        <p:blipFill rotWithShape="1">
          <a:blip r:embed="rId4"/>
          <a:srcRect l="25567" r="20680"/>
          <a:stretch/>
        </p:blipFill>
        <p:spPr>
          <a:xfrm rot="3355303">
            <a:off x="5630936" y="4468628"/>
            <a:ext cx="645876" cy="1201565"/>
          </a:xfrm>
          <a:prstGeom prst="rect">
            <a:avLst/>
          </a:prstGeom>
        </p:spPr>
      </p:pic>
      <p:pic>
        <p:nvPicPr>
          <p:cNvPr id="32" name="Picture 31">
            <a:extLst>
              <a:ext uri="{FF2B5EF4-FFF2-40B4-BE49-F238E27FC236}">
                <a16:creationId xmlns:a16="http://schemas.microsoft.com/office/drawing/2014/main" id="{8DD9CFB3-E31A-4125-BBF9-9ACA69368ECE}"/>
              </a:ext>
            </a:extLst>
          </p:cNvPr>
          <p:cNvPicPr>
            <a:picLocks noChangeAspect="1"/>
          </p:cNvPicPr>
          <p:nvPr/>
        </p:nvPicPr>
        <p:blipFill rotWithShape="1">
          <a:blip r:embed="rId4"/>
          <a:srcRect l="25567" r="20680"/>
          <a:stretch/>
        </p:blipFill>
        <p:spPr>
          <a:xfrm rot="4454555">
            <a:off x="5671526" y="5144456"/>
            <a:ext cx="645876" cy="1201565"/>
          </a:xfrm>
          <a:prstGeom prst="rect">
            <a:avLst/>
          </a:prstGeom>
        </p:spPr>
      </p:pic>
      <p:pic>
        <p:nvPicPr>
          <p:cNvPr id="34" name="Picture 33">
            <a:extLst>
              <a:ext uri="{FF2B5EF4-FFF2-40B4-BE49-F238E27FC236}">
                <a16:creationId xmlns:a16="http://schemas.microsoft.com/office/drawing/2014/main" id="{0706CD0C-0816-4DF5-8DE1-5A56A5093850}"/>
              </a:ext>
            </a:extLst>
          </p:cNvPr>
          <p:cNvPicPr>
            <a:picLocks noChangeAspect="1"/>
          </p:cNvPicPr>
          <p:nvPr/>
        </p:nvPicPr>
        <p:blipFill>
          <a:blip r:embed="rId6"/>
          <a:stretch>
            <a:fillRect/>
          </a:stretch>
        </p:blipFill>
        <p:spPr>
          <a:xfrm>
            <a:off x="6483026" y="2777227"/>
            <a:ext cx="1919794" cy="807914"/>
          </a:xfrm>
          <a:prstGeom prst="rect">
            <a:avLst/>
          </a:prstGeom>
        </p:spPr>
      </p:pic>
      <p:pic>
        <p:nvPicPr>
          <p:cNvPr id="35" name="Picture 34">
            <a:extLst>
              <a:ext uri="{FF2B5EF4-FFF2-40B4-BE49-F238E27FC236}">
                <a16:creationId xmlns:a16="http://schemas.microsoft.com/office/drawing/2014/main" id="{D0167F2A-8D85-4253-A9B3-7DA679358A8D}"/>
              </a:ext>
            </a:extLst>
          </p:cNvPr>
          <p:cNvPicPr>
            <a:picLocks noChangeAspect="1"/>
          </p:cNvPicPr>
          <p:nvPr/>
        </p:nvPicPr>
        <p:blipFill>
          <a:blip r:embed="rId6"/>
          <a:stretch>
            <a:fillRect/>
          </a:stretch>
        </p:blipFill>
        <p:spPr>
          <a:xfrm>
            <a:off x="6597326" y="2891527"/>
            <a:ext cx="1919794" cy="807914"/>
          </a:xfrm>
          <a:prstGeom prst="rect">
            <a:avLst/>
          </a:prstGeom>
        </p:spPr>
      </p:pic>
      <p:pic>
        <p:nvPicPr>
          <p:cNvPr id="36" name="Picture 35">
            <a:extLst>
              <a:ext uri="{FF2B5EF4-FFF2-40B4-BE49-F238E27FC236}">
                <a16:creationId xmlns:a16="http://schemas.microsoft.com/office/drawing/2014/main" id="{2B1F42E9-134D-45CF-99B3-9FB768F4FBF0}"/>
              </a:ext>
            </a:extLst>
          </p:cNvPr>
          <p:cNvPicPr>
            <a:picLocks noChangeAspect="1"/>
          </p:cNvPicPr>
          <p:nvPr/>
        </p:nvPicPr>
        <p:blipFill>
          <a:blip r:embed="rId6"/>
          <a:stretch>
            <a:fillRect/>
          </a:stretch>
        </p:blipFill>
        <p:spPr>
          <a:xfrm>
            <a:off x="6711626" y="3005828"/>
            <a:ext cx="1919794" cy="807914"/>
          </a:xfrm>
          <a:prstGeom prst="rect">
            <a:avLst/>
          </a:prstGeom>
        </p:spPr>
      </p:pic>
      <p:pic>
        <p:nvPicPr>
          <p:cNvPr id="37" name="Picture 36">
            <a:extLst>
              <a:ext uri="{FF2B5EF4-FFF2-40B4-BE49-F238E27FC236}">
                <a16:creationId xmlns:a16="http://schemas.microsoft.com/office/drawing/2014/main" id="{FB67549A-68CD-4A63-9C8D-0386EFBD7861}"/>
              </a:ext>
            </a:extLst>
          </p:cNvPr>
          <p:cNvPicPr>
            <a:picLocks noChangeAspect="1"/>
          </p:cNvPicPr>
          <p:nvPr/>
        </p:nvPicPr>
        <p:blipFill>
          <a:blip r:embed="rId6"/>
          <a:stretch>
            <a:fillRect/>
          </a:stretch>
        </p:blipFill>
        <p:spPr>
          <a:xfrm>
            <a:off x="6825926" y="3120127"/>
            <a:ext cx="1919794" cy="807914"/>
          </a:xfrm>
          <a:prstGeom prst="rect">
            <a:avLst/>
          </a:prstGeom>
        </p:spPr>
      </p:pic>
      <p:pic>
        <p:nvPicPr>
          <p:cNvPr id="48" name="Picture 47">
            <a:extLst>
              <a:ext uri="{FF2B5EF4-FFF2-40B4-BE49-F238E27FC236}">
                <a16:creationId xmlns:a16="http://schemas.microsoft.com/office/drawing/2014/main" id="{538EADA3-1907-4AC2-9B99-04F7C709734D}"/>
              </a:ext>
            </a:extLst>
          </p:cNvPr>
          <p:cNvPicPr>
            <a:picLocks noChangeAspect="1"/>
          </p:cNvPicPr>
          <p:nvPr/>
        </p:nvPicPr>
        <p:blipFill>
          <a:blip r:embed="rId6"/>
          <a:stretch>
            <a:fillRect/>
          </a:stretch>
        </p:blipFill>
        <p:spPr>
          <a:xfrm>
            <a:off x="6940226" y="3234427"/>
            <a:ext cx="1919794" cy="807914"/>
          </a:xfrm>
          <a:prstGeom prst="rect">
            <a:avLst/>
          </a:prstGeom>
        </p:spPr>
      </p:pic>
      <p:pic>
        <p:nvPicPr>
          <p:cNvPr id="49" name="Picture 48">
            <a:extLst>
              <a:ext uri="{FF2B5EF4-FFF2-40B4-BE49-F238E27FC236}">
                <a16:creationId xmlns:a16="http://schemas.microsoft.com/office/drawing/2014/main" id="{E0596EA8-E2BC-4DE5-9C90-AF0E2ABF9D4E}"/>
              </a:ext>
            </a:extLst>
          </p:cNvPr>
          <p:cNvPicPr>
            <a:picLocks noChangeAspect="1"/>
          </p:cNvPicPr>
          <p:nvPr/>
        </p:nvPicPr>
        <p:blipFill>
          <a:blip r:embed="rId6"/>
          <a:stretch>
            <a:fillRect/>
          </a:stretch>
        </p:blipFill>
        <p:spPr>
          <a:xfrm>
            <a:off x="6736755" y="4555949"/>
            <a:ext cx="1919794" cy="807914"/>
          </a:xfrm>
          <a:prstGeom prst="rect">
            <a:avLst/>
          </a:prstGeom>
        </p:spPr>
      </p:pic>
      <p:pic>
        <p:nvPicPr>
          <p:cNvPr id="50" name="Picture 49">
            <a:extLst>
              <a:ext uri="{FF2B5EF4-FFF2-40B4-BE49-F238E27FC236}">
                <a16:creationId xmlns:a16="http://schemas.microsoft.com/office/drawing/2014/main" id="{9C38BAE2-CC06-48C6-8F3D-2298D9DBA455}"/>
              </a:ext>
            </a:extLst>
          </p:cNvPr>
          <p:cNvPicPr>
            <a:picLocks noChangeAspect="1"/>
          </p:cNvPicPr>
          <p:nvPr/>
        </p:nvPicPr>
        <p:blipFill>
          <a:blip r:embed="rId6"/>
          <a:stretch>
            <a:fillRect/>
          </a:stretch>
        </p:blipFill>
        <p:spPr>
          <a:xfrm>
            <a:off x="6851054" y="4670249"/>
            <a:ext cx="1919794" cy="807914"/>
          </a:xfrm>
          <a:prstGeom prst="rect">
            <a:avLst/>
          </a:prstGeom>
        </p:spPr>
      </p:pic>
      <p:pic>
        <p:nvPicPr>
          <p:cNvPr id="51" name="Picture 50">
            <a:extLst>
              <a:ext uri="{FF2B5EF4-FFF2-40B4-BE49-F238E27FC236}">
                <a16:creationId xmlns:a16="http://schemas.microsoft.com/office/drawing/2014/main" id="{12320312-3338-4B07-89C1-93F53E673E44}"/>
              </a:ext>
            </a:extLst>
          </p:cNvPr>
          <p:cNvPicPr>
            <a:picLocks noChangeAspect="1"/>
          </p:cNvPicPr>
          <p:nvPr/>
        </p:nvPicPr>
        <p:blipFill>
          <a:blip r:embed="rId6"/>
          <a:stretch>
            <a:fillRect/>
          </a:stretch>
        </p:blipFill>
        <p:spPr>
          <a:xfrm>
            <a:off x="6965355" y="4784549"/>
            <a:ext cx="1919794" cy="807914"/>
          </a:xfrm>
          <a:prstGeom prst="rect">
            <a:avLst/>
          </a:prstGeom>
        </p:spPr>
      </p:pic>
      <p:pic>
        <p:nvPicPr>
          <p:cNvPr id="52" name="Picture 51">
            <a:extLst>
              <a:ext uri="{FF2B5EF4-FFF2-40B4-BE49-F238E27FC236}">
                <a16:creationId xmlns:a16="http://schemas.microsoft.com/office/drawing/2014/main" id="{40A6BA55-8DE6-43E0-9DDF-139AF5183706}"/>
              </a:ext>
            </a:extLst>
          </p:cNvPr>
          <p:cNvPicPr>
            <a:picLocks noChangeAspect="1"/>
          </p:cNvPicPr>
          <p:nvPr/>
        </p:nvPicPr>
        <p:blipFill>
          <a:blip r:embed="rId6"/>
          <a:stretch>
            <a:fillRect/>
          </a:stretch>
        </p:blipFill>
        <p:spPr>
          <a:xfrm>
            <a:off x="7079655" y="4898848"/>
            <a:ext cx="1919794" cy="807914"/>
          </a:xfrm>
          <a:prstGeom prst="rect">
            <a:avLst/>
          </a:prstGeom>
        </p:spPr>
      </p:pic>
      <p:pic>
        <p:nvPicPr>
          <p:cNvPr id="53" name="Picture 52">
            <a:extLst>
              <a:ext uri="{FF2B5EF4-FFF2-40B4-BE49-F238E27FC236}">
                <a16:creationId xmlns:a16="http://schemas.microsoft.com/office/drawing/2014/main" id="{42B3346F-3498-4314-8519-5C9FB90152DA}"/>
              </a:ext>
            </a:extLst>
          </p:cNvPr>
          <p:cNvPicPr>
            <a:picLocks noChangeAspect="1"/>
          </p:cNvPicPr>
          <p:nvPr/>
        </p:nvPicPr>
        <p:blipFill>
          <a:blip r:embed="rId6"/>
          <a:stretch>
            <a:fillRect/>
          </a:stretch>
        </p:blipFill>
        <p:spPr>
          <a:xfrm>
            <a:off x="7193955" y="5013149"/>
            <a:ext cx="1919794" cy="807914"/>
          </a:xfrm>
          <a:prstGeom prst="rect">
            <a:avLst/>
          </a:prstGeom>
        </p:spPr>
      </p:pic>
    </p:spTree>
    <p:extLst>
      <p:ext uri="{BB962C8B-B14F-4D97-AF65-F5344CB8AC3E}">
        <p14:creationId xmlns:p14="http://schemas.microsoft.com/office/powerpoint/2010/main" val="756844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cartoon character&#10;&#10;Description automatically generated">
            <a:extLst>
              <a:ext uri="{FF2B5EF4-FFF2-40B4-BE49-F238E27FC236}">
                <a16:creationId xmlns:a16="http://schemas.microsoft.com/office/drawing/2014/main" id="{7BBE258E-6F15-4DB2-8314-DF5F2321D8DD}"/>
              </a:ext>
            </a:extLst>
          </p:cNvPr>
          <p:cNvPicPr>
            <a:picLocks noChangeAspect="1"/>
          </p:cNvPicPr>
          <p:nvPr/>
        </p:nvPicPr>
        <p:blipFill>
          <a:blip r:embed="rId3"/>
          <a:stretch>
            <a:fillRect/>
          </a:stretch>
        </p:blipFill>
        <p:spPr>
          <a:xfrm>
            <a:off x="485921" y="3211549"/>
            <a:ext cx="3047238" cy="3657600"/>
          </a:xfrm>
          <a:prstGeom prst="rect">
            <a:avLst/>
          </a:prstGeom>
        </p:spPr>
      </p:pic>
      <p:sp>
        <p:nvSpPr>
          <p:cNvPr id="18" name="TextBox 17">
            <a:extLst>
              <a:ext uri="{FF2B5EF4-FFF2-40B4-BE49-F238E27FC236}">
                <a16:creationId xmlns:a16="http://schemas.microsoft.com/office/drawing/2014/main" id="{B14E9237-5D52-42AD-8BDE-2EEBC513CE45}"/>
              </a:ext>
            </a:extLst>
          </p:cNvPr>
          <p:cNvSpPr txBox="1"/>
          <p:nvPr/>
        </p:nvSpPr>
        <p:spPr>
          <a:xfrm>
            <a:off x="7637607" y="2061123"/>
            <a:ext cx="4779264" cy="830997"/>
          </a:xfrm>
          <a:prstGeom prst="rect">
            <a:avLst/>
          </a:prstGeom>
          <a:noFill/>
          <a:ln w="9525">
            <a:noFill/>
          </a:ln>
        </p:spPr>
        <p:txBody>
          <a:bodyPr wrap="square" rtlCol="0">
            <a:spAutoFit/>
          </a:bodyPr>
          <a:lstStyle/>
          <a:p>
            <a:pPr algn="ctr" defTabSz="685797"/>
            <a:r>
              <a:rPr lang="en-US" sz="2400" b="1" dirty="0">
                <a:solidFill>
                  <a:srgbClr val="FF0000"/>
                </a:solidFill>
              </a:rPr>
              <a:t>No limits</a:t>
            </a:r>
          </a:p>
          <a:p>
            <a:pPr algn="ctr" defTabSz="685797"/>
            <a:r>
              <a:rPr lang="en-US" sz="2400" b="1" dirty="0">
                <a:solidFill>
                  <a:schemeClr val="tx1"/>
                </a:solidFill>
              </a:rPr>
              <a:t>1</a:t>
            </a:r>
            <a:r>
              <a:rPr lang="en-US" sz="2400" b="1" baseline="30000" dirty="0">
                <a:solidFill>
                  <a:schemeClr val="tx1"/>
                </a:solidFill>
              </a:rPr>
              <a:t>st</a:t>
            </a:r>
            <a:r>
              <a:rPr lang="en-US" sz="2400" b="1" dirty="0">
                <a:solidFill>
                  <a:schemeClr val="tx1"/>
                </a:solidFill>
              </a:rPr>
              <a:t> Amendment “Free Speech”</a:t>
            </a:r>
          </a:p>
        </p:txBody>
      </p:sp>
      <p:grpSp>
        <p:nvGrpSpPr>
          <p:cNvPr id="30" name="Group 29">
            <a:extLst>
              <a:ext uri="{FF2B5EF4-FFF2-40B4-BE49-F238E27FC236}">
                <a16:creationId xmlns:a16="http://schemas.microsoft.com/office/drawing/2014/main" id="{818A9FEB-387D-4E73-9205-7137EB7EE783}"/>
              </a:ext>
            </a:extLst>
          </p:cNvPr>
          <p:cNvGrpSpPr/>
          <p:nvPr/>
        </p:nvGrpSpPr>
        <p:grpSpPr>
          <a:xfrm>
            <a:off x="7219140" y="3085048"/>
            <a:ext cx="2169572" cy="2096247"/>
            <a:chOff x="6302717" y="594698"/>
            <a:chExt cx="2033974" cy="1965232"/>
          </a:xfrm>
        </p:grpSpPr>
        <p:sp>
          <p:nvSpPr>
            <p:cNvPr id="11" name="TextBox 10">
              <a:extLst>
                <a:ext uri="{FF2B5EF4-FFF2-40B4-BE49-F238E27FC236}">
                  <a16:creationId xmlns:a16="http://schemas.microsoft.com/office/drawing/2014/main" id="{8C1819A8-2EA9-4135-B29F-4CBDF1F1839E}"/>
                </a:ext>
              </a:extLst>
            </p:cNvPr>
            <p:cNvSpPr txBox="1"/>
            <p:nvPr/>
          </p:nvSpPr>
          <p:spPr>
            <a:xfrm>
              <a:off x="6428765" y="594698"/>
              <a:ext cx="1781879" cy="432811"/>
            </a:xfrm>
            <a:prstGeom prst="rect">
              <a:avLst/>
            </a:prstGeom>
            <a:noFill/>
            <a:ln w="9525">
              <a:solidFill>
                <a:schemeClr val="tx1"/>
              </a:solidFill>
            </a:ln>
          </p:spPr>
          <p:txBody>
            <a:bodyPr wrap="square" rtlCol="0">
              <a:spAutoFit/>
            </a:bodyPr>
            <a:lstStyle/>
            <a:p>
              <a:pPr defTabSz="685797"/>
              <a:r>
                <a:rPr lang="en-US" sz="2400" dirty="0"/>
                <a:t>Super PACs</a:t>
              </a:r>
            </a:p>
          </p:txBody>
        </p:sp>
        <p:grpSp>
          <p:nvGrpSpPr>
            <p:cNvPr id="17" name="Group 16">
              <a:extLst>
                <a:ext uri="{FF2B5EF4-FFF2-40B4-BE49-F238E27FC236}">
                  <a16:creationId xmlns:a16="http://schemas.microsoft.com/office/drawing/2014/main" id="{3727BD71-08BA-44B1-AF44-9236886EC6EC}"/>
                </a:ext>
              </a:extLst>
            </p:cNvPr>
            <p:cNvGrpSpPr/>
            <p:nvPr/>
          </p:nvGrpSpPr>
          <p:grpSpPr>
            <a:xfrm>
              <a:off x="6302717" y="1144153"/>
              <a:ext cx="2033974" cy="1415777"/>
              <a:chOff x="5677979" y="-1160365"/>
              <a:chExt cx="2033974" cy="1415777"/>
            </a:xfrm>
          </p:grpSpPr>
          <p:pic>
            <p:nvPicPr>
              <p:cNvPr id="49" name="Picture 48">
                <a:extLst>
                  <a:ext uri="{FF2B5EF4-FFF2-40B4-BE49-F238E27FC236}">
                    <a16:creationId xmlns:a16="http://schemas.microsoft.com/office/drawing/2014/main" id="{23AC325A-953B-4924-A542-DD968F8BF360}"/>
                  </a:ext>
                </a:extLst>
              </p:cNvPr>
              <p:cNvPicPr>
                <a:picLocks noChangeAspect="1"/>
              </p:cNvPicPr>
              <p:nvPr/>
            </p:nvPicPr>
            <p:blipFill>
              <a:blip r:embed="rId4"/>
              <a:stretch>
                <a:fillRect/>
              </a:stretch>
            </p:blipFill>
            <p:spPr>
              <a:xfrm>
                <a:off x="5998731" y="-1160365"/>
                <a:ext cx="1219195" cy="346809"/>
              </a:xfrm>
              <a:prstGeom prst="rect">
                <a:avLst/>
              </a:prstGeom>
            </p:spPr>
          </p:pic>
          <p:pic>
            <p:nvPicPr>
              <p:cNvPr id="51" name="Picture 50">
                <a:extLst>
                  <a:ext uri="{FF2B5EF4-FFF2-40B4-BE49-F238E27FC236}">
                    <a16:creationId xmlns:a16="http://schemas.microsoft.com/office/drawing/2014/main" id="{A308DB28-307F-4269-94D8-C9095FEFF2CD}"/>
                  </a:ext>
                </a:extLst>
              </p:cNvPr>
              <p:cNvPicPr>
                <a:picLocks noChangeAspect="1"/>
              </p:cNvPicPr>
              <p:nvPr/>
            </p:nvPicPr>
            <p:blipFill>
              <a:blip r:embed="rId5"/>
              <a:stretch>
                <a:fillRect/>
              </a:stretch>
            </p:blipFill>
            <p:spPr>
              <a:xfrm>
                <a:off x="5677979" y="-722330"/>
                <a:ext cx="948797" cy="710682"/>
              </a:xfrm>
              <a:prstGeom prst="rect">
                <a:avLst/>
              </a:prstGeom>
            </p:spPr>
          </p:pic>
          <p:pic>
            <p:nvPicPr>
              <p:cNvPr id="52" name="Picture 51">
                <a:extLst>
                  <a:ext uri="{FF2B5EF4-FFF2-40B4-BE49-F238E27FC236}">
                    <a16:creationId xmlns:a16="http://schemas.microsoft.com/office/drawing/2014/main" id="{08FEB181-23AF-4A31-8BC2-EB3C256F161E}"/>
                  </a:ext>
                </a:extLst>
              </p:cNvPr>
              <p:cNvPicPr>
                <a:picLocks noChangeAspect="1"/>
              </p:cNvPicPr>
              <p:nvPr/>
            </p:nvPicPr>
            <p:blipFill>
              <a:blip r:embed="rId6"/>
              <a:stretch>
                <a:fillRect/>
              </a:stretch>
            </p:blipFill>
            <p:spPr>
              <a:xfrm>
                <a:off x="6665969" y="-541598"/>
                <a:ext cx="797010" cy="797010"/>
              </a:xfrm>
              <a:prstGeom prst="rect">
                <a:avLst/>
              </a:prstGeom>
            </p:spPr>
          </p:pic>
          <p:pic>
            <p:nvPicPr>
              <p:cNvPr id="53" name="Picture 52">
                <a:extLst>
                  <a:ext uri="{FF2B5EF4-FFF2-40B4-BE49-F238E27FC236}">
                    <a16:creationId xmlns:a16="http://schemas.microsoft.com/office/drawing/2014/main" id="{8C800F94-9CE9-453E-A33D-FE505C23F284}"/>
                  </a:ext>
                </a:extLst>
              </p:cNvPr>
              <p:cNvPicPr>
                <a:picLocks noChangeAspect="1"/>
              </p:cNvPicPr>
              <p:nvPr/>
            </p:nvPicPr>
            <p:blipFill>
              <a:blip r:embed="rId7"/>
              <a:stretch>
                <a:fillRect/>
              </a:stretch>
            </p:blipFill>
            <p:spPr>
              <a:xfrm>
                <a:off x="6654286" y="-683263"/>
                <a:ext cx="1057667" cy="371160"/>
              </a:xfrm>
              <a:prstGeom prst="rect">
                <a:avLst/>
              </a:prstGeom>
            </p:spPr>
          </p:pic>
        </p:grpSp>
      </p:grpSp>
      <p:grpSp>
        <p:nvGrpSpPr>
          <p:cNvPr id="37" name="Group 36">
            <a:extLst>
              <a:ext uri="{FF2B5EF4-FFF2-40B4-BE49-F238E27FC236}">
                <a16:creationId xmlns:a16="http://schemas.microsoft.com/office/drawing/2014/main" id="{6A5CAB78-AD79-4C07-96C8-BCAF0D83812C}"/>
              </a:ext>
            </a:extLst>
          </p:cNvPr>
          <p:cNvGrpSpPr/>
          <p:nvPr/>
        </p:nvGrpSpPr>
        <p:grpSpPr>
          <a:xfrm>
            <a:off x="7276157" y="4975822"/>
            <a:ext cx="3954462" cy="1270111"/>
            <a:chOff x="4978231" y="3071436"/>
            <a:chExt cx="3707308" cy="1190729"/>
          </a:xfrm>
        </p:grpSpPr>
        <p:sp>
          <p:nvSpPr>
            <p:cNvPr id="33" name="TextBox 32">
              <a:extLst>
                <a:ext uri="{FF2B5EF4-FFF2-40B4-BE49-F238E27FC236}">
                  <a16:creationId xmlns:a16="http://schemas.microsoft.com/office/drawing/2014/main" id="{C95A784F-4EFD-41E6-86D6-C9EC7B82C59C}"/>
                </a:ext>
              </a:extLst>
            </p:cNvPr>
            <p:cNvSpPr txBox="1"/>
            <p:nvPr/>
          </p:nvSpPr>
          <p:spPr>
            <a:xfrm>
              <a:off x="4978231" y="3264067"/>
              <a:ext cx="2526243" cy="779060"/>
            </a:xfrm>
            <a:prstGeom prst="rect">
              <a:avLst/>
            </a:prstGeom>
            <a:noFill/>
            <a:ln w="9525">
              <a:solidFill>
                <a:schemeClr val="tx1"/>
              </a:solidFill>
            </a:ln>
          </p:spPr>
          <p:txBody>
            <a:bodyPr wrap="square" rtlCol="0">
              <a:spAutoFit/>
            </a:bodyPr>
            <a:lstStyle/>
            <a:p>
              <a:pPr algn="ctr" defTabSz="685797"/>
              <a:r>
                <a:rPr lang="en-US" sz="2400" dirty="0"/>
                <a:t>Dark Money 501(c) Groups</a:t>
              </a:r>
            </a:p>
          </p:txBody>
        </p:sp>
        <p:grpSp>
          <p:nvGrpSpPr>
            <p:cNvPr id="26" name="Group 25">
              <a:extLst>
                <a:ext uri="{FF2B5EF4-FFF2-40B4-BE49-F238E27FC236}">
                  <a16:creationId xmlns:a16="http://schemas.microsoft.com/office/drawing/2014/main" id="{1A4A2187-A164-4F3C-A2AB-932925A53BC6}"/>
                </a:ext>
              </a:extLst>
            </p:cNvPr>
            <p:cNvGrpSpPr/>
            <p:nvPr/>
          </p:nvGrpSpPr>
          <p:grpSpPr>
            <a:xfrm>
              <a:off x="7180574" y="3071436"/>
              <a:ext cx="1504965" cy="1190729"/>
              <a:chOff x="859736" y="716978"/>
              <a:chExt cx="1504965" cy="1190729"/>
            </a:xfrm>
          </p:grpSpPr>
          <p:pic>
            <p:nvPicPr>
              <p:cNvPr id="54" name="Picture 53">
                <a:extLst>
                  <a:ext uri="{FF2B5EF4-FFF2-40B4-BE49-F238E27FC236}">
                    <a16:creationId xmlns:a16="http://schemas.microsoft.com/office/drawing/2014/main" id="{45B41343-08B9-40A4-93CD-DBD679B0FBD6}"/>
                  </a:ext>
                </a:extLst>
              </p:cNvPr>
              <p:cNvPicPr>
                <a:picLocks noChangeAspect="1"/>
              </p:cNvPicPr>
              <p:nvPr/>
            </p:nvPicPr>
            <p:blipFill>
              <a:blip r:embed="rId8"/>
              <a:stretch>
                <a:fillRect/>
              </a:stretch>
            </p:blipFill>
            <p:spPr>
              <a:xfrm>
                <a:off x="1460714" y="1255008"/>
                <a:ext cx="903987" cy="327180"/>
              </a:xfrm>
              <a:prstGeom prst="rect">
                <a:avLst/>
              </a:prstGeom>
            </p:spPr>
          </p:pic>
          <p:pic>
            <p:nvPicPr>
              <p:cNvPr id="55" name="Picture 54">
                <a:extLst>
                  <a:ext uri="{FF2B5EF4-FFF2-40B4-BE49-F238E27FC236}">
                    <a16:creationId xmlns:a16="http://schemas.microsoft.com/office/drawing/2014/main" id="{A3CC137F-5D7F-42D0-A27E-149DE31DC189}"/>
                  </a:ext>
                </a:extLst>
              </p:cNvPr>
              <p:cNvPicPr>
                <a:picLocks noChangeAspect="1"/>
              </p:cNvPicPr>
              <p:nvPr/>
            </p:nvPicPr>
            <p:blipFill>
              <a:blip r:embed="rId9"/>
              <a:stretch>
                <a:fillRect/>
              </a:stretch>
            </p:blipFill>
            <p:spPr>
              <a:xfrm>
                <a:off x="859736" y="1334802"/>
                <a:ext cx="575462" cy="572905"/>
              </a:xfrm>
              <a:prstGeom prst="rect">
                <a:avLst/>
              </a:prstGeom>
            </p:spPr>
          </p:pic>
          <p:pic>
            <p:nvPicPr>
              <p:cNvPr id="56" name="Picture 55">
                <a:extLst>
                  <a:ext uri="{FF2B5EF4-FFF2-40B4-BE49-F238E27FC236}">
                    <a16:creationId xmlns:a16="http://schemas.microsoft.com/office/drawing/2014/main" id="{A9619D5D-FA86-4638-9250-0994E208E43E}"/>
                  </a:ext>
                </a:extLst>
              </p:cNvPr>
              <p:cNvPicPr>
                <a:picLocks noChangeAspect="1"/>
              </p:cNvPicPr>
              <p:nvPr/>
            </p:nvPicPr>
            <p:blipFill>
              <a:blip r:embed="rId10"/>
              <a:stretch>
                <a:fillRect/>
              </a:stretch>
            </p:blipFill>
            <p:spPr>
              <a:xfrm>
                <a:off x="1119292" y="716978"/>
                <a:ext cx="550148" cy="538030"/>
              </a:xfrm>
              <a:prstGeom prst="rect">
                <a:avLst/>
              </a:prstGeom>
            </p:spPr>
          </p:pic>
        </p:grpSp>
      </p:grpSp>
      <p:grpSp>
        <p:nvGrpSpPr>
          <p:cNvPr id="65" name="Group 64">
            <a:extLst>
              <a:ext uri="{FF2B5EF4-FFF2-40B4-BE49-F238E27FC236}">
                <a16:creationId xmlns:a16="http://schemas.microsoft.com/office/drawing/2014/main" id="{C851372D-7A76-4ADA-8835-E8A2A7359268}"/>
              </a:ext>
            </a:extLst>
          </p:cNvPr>
          <p:cNvGrpSpPr/>
          <p:nvPr/>
        </p:nvGrpSpPr>
        <p:grpSpPr>
          <a:xfrm>
            <a:off x="7407824" y="6509813"/>
            <a:ext cx="3628122" cy="1201296"/>
            <a:chOff x="5891230" y="5113355"/>
            <a:chExt cx="3401364" cy="1126215"/>
          </a:xfrm>
        </p:grpSpPr>
        <p:sp>
          <p:nvSpPr>
            <p:cNvPr id="64" name="TextBox 63">
              <a:extLst>
                <a:ext uri="{FF2B5EF4-FFF2-40B4-BE49-F238E27FC236}">
                  <a16:creationId xmlns:a16="http://schemas.microsoft.com/office/drawing/2014/main" id="{52FC9389-7A67-4F79-ADE0-6E0BB935BEED}"/>
                </a:ext>
              </a:extLst>
            </p:cNvPr>
            <p:cNvSpPr txBox="1"/>
            <p:nvPr/>
          </p:nvSpPr>
          <p:spPr>
            <a:xfrm>
              <a:off x="7296678" y="5113355"/>
              <a:ext cx="1995916" cy="779060"/>
            </a:xfrm>
            <a:prstGeom prst="rect">
              <a:avLst/>
            </a:prstGeom>
            <a:noFill/>
            <a:ln w="9525">
              <a:solidFill>
                <a:schemeClr val="tx1"/>
              </a:solidFill>
            </a:ln>
          </p:spPr>
          <p:txBody>
            <a:bodyPr wrap="square" rtlCol="0">
              <a:spAutoFit/>
            </a:bodyPr>
            <a:lstStyle/>
            <a:p>
              <a:pPr algn="ctr" defTabSz="685797"/>
              <a:r>
                <a:rPr lang="en-US" sz="2400" dirty="0"/>
                <a:t>“Independent” Spending</a:t>
              </a:r>
            </a:p>
          </p:txBody>
        </p:sp>
        <p:grpSp>
          <p:nvGrpSpPr>
            <p:cNvPr id="57" name="Group 56">
              <a:extLst>
                <a:ext uri="{FF2B5EF4-FFF2-40B4-BE49-F238E27FC236}">
                  <a16:creationId xmlns:a16="http://schemas.microsoft.com/office/drawing/2014/main" id="{4188C069-5754-4580-B827-50A1A8FF5A5F}"/>
                </a:ext>
              </a:extLst>
            </p:cNvPr>
            <p:cNvGrpSpPr/>
            <p:nvPr/>
          </p:nvGrpSpPr>
          <p:grpSpPr>
            <a:xfrm>
              <a:off x="5891230" y="5310734"/>
              <a:ext cx="1720056" cy="928836"/>
              <a:chOff x="8260346" y="1753466"/>
              <a:chExt cx="1720056" cy="928836"/>
            </a:xfrm>
          </p:grpSpPr>
          <p:pic>
            <p:nvPicPr>
              <p:cNvPr id="58" name="Picture 57">
                <a:extLst>
                  <a:ext uri="{FF2B5EF4-FFF2-40B4-BE49-F238E27FC236}">
                    <a16:creationId xmlns:a16="http://schemas.microsoft.com/office/drawing/2014/main" id="{C42E818D-E606-4505-A6C5-170CCBD824C2}"/>
                  </a:ext>
                </a:extLst>
              </p:cNvPr>
              <p:cNvPicPr>
                <a:picLocks noChangeAspect="1"/>
              </p:cNvPicPr>
              <p:nvPr/>
            </p:nvPicPr>
            <p:blipFill>
              <a:blip r:embed="rId11"/>
              <a:stretch>
                <a:fillRect/>
              </a:stretch>
            </p:blipFill>
            <p:spPr>
              <a:xfrm>
                <a:off x="8260346" y="1753466"/>
                <a:ext cx="1322866" cy="556706"/>
              </a:xfrm>
              <a:prstGeom prst="rect">
                <a:avLst/>
              </a:prstGeom>
            </p:spPr>
          </p:pic>
          <p:pic>
            <p:nvPicPr>
              <p:cNvPr id="59" name="Picture 58">
                <a:extLst>
                  <a:ext uri="{FF2B5EF4-FFF2-40B4-BE49-F238E27FC236}">
                    <a16:creationId xmlns:a16="http://schemas.microsoft.com/office/drawing/2014/main" id="{64248E89-E3FD-403C-B8AE-EDF85E4AF179}"/>
                  </a:ext>
                </a:extLst>
              </p:cNvPr>
              <p:cNvPicPr>
                <a:picLocks noChangeAspect="1"/>
              </p:cNvPicPr>
              <p:nvPr/>
            </p:nvPicPr>
            <p:blipFill>
              <a:blip r:embed="rId11"/>
              <a:stretch>
                <a:fillRect/>
              </a:stretch>
            </p:blipFill>
            <p:spPr>
              <a:xfrm>
                <a:off x="8390881" y="1870617"/>
                <a:ext cx="1322866" cy="556706"/>
              </a:xfrm>
              <a:prstGeom prst="rect">
                <a:avLst/>
              </a:prstGeom>
            </p:spPr>
          </p:pic>
          <p:pic>
            <p:nvPicPr>
              <p:cNvPr id="60" name="Picture 59">
                <a:extLst>
                  <a:ext uri="{FF2B5EF4-FFF2-40B4-BE49-F238E27FC236}">
                    <a16:creationId xmlns:a16="http://schemas.microsoft.com/office/drawing/2014/main" id="{CEF18E93-37BE-4719-8FDA-E2BA6F3EFBE7}"/>
                  </a:ext>
                </a:extLst>
              </p:cNvPr>
              <p:cNvPicPr>
                <a:picLocks noChangeAspect="1"/>
              </p:cNvPicPr>
              <p:nvPr/>
            </p:nvPicPr>
            <p:blipFill>
              <a:blip r:embed="rId11"/>
              <a:stretch>
                <a:fillRect/>
              </a:stretch>
            </p:blipFill>
            <p:spPr>
              <a:xfrm>
                <a:off x="8521416" y="1996749"/>
                <a:ext cx="1322866" cy="556706"/>
              </a:xfrm>
              <a:prstGeom prst="rect">
                <a:avLst/>
              </a:prstGeom>
            </p:spPr>
          </p:pic>
          <p:pic>
            <p:nvPicPr>
              <p:cNvPr id="61" name="Picture 60">
                <a:extLst>
                  <a:ext uri="{FF2B5EF4-FFF2-40B4-BE49-F238E27FC236}">
                    <a16:creationId xmlns:a16="http://schemas.microsoft.com/office/drawing/2014/main" id="{D598F354-BEB5-4B27-A8AF-58FABC1E7D2B}"/>
                  </a:ext>
                </a:extLst>
              </p:cNvPr>
              <p:cNvPicPr>
                <a:picLocks noChangeAspect="1"/>
              </p:cNvPicPr>
              <p:nvPr/>
            </p:nvPicPr>
            <p:blipFill>
              <a:blip r:embed="rId11"/>
              <a:stretch>
                <a:fillRect/>
              </a:stretch>
            </p:blipFill>
            <p:spPr>
              <a:xfrm>
                <a:off x="8657536" y="2125596"/>
                <a:ext cx="1322866" cy="556706"/>
              </a:xfrm>
              <a:prstGeom prst="rect">
                <a:avLst/>
              </a:prstGeom>
            </p:spPr>
          </p:pic>
        </p:grpSp>
      </p:grpSp>
      <p:grpSp>
        <p:nvGrpSpPr>
          <p:cNvPr id="10" name="Group 9">
            <a:extLst>
              <a:ext uri="{FF2B5EF4-FFF2-40B4-BE49-F238E27FC236}">
                <a16:creationId xmlns:a16="http://schemas.microsoft.com/office/drawing/2014/main" id="{57C27406-4E3D-42AD-ACF2-F9917295C0E9}"/>
              </a:ext>
            </a:extLst>
          </p:cNvPr>
          <p:cNvGrpSpPr/>
          <p:nvPr/>
        </p:nvGrpSpPr>
        <p:grpSpPr>
          <a:xfrm>
            <a:off x="3964650" y="3612669"/>
            <a:ext cx="2694659" cy="2528262"/>
            <a:chOff x="3188369" y="187599"/>
            <a:chExt cx="2526243" cy="2370246"/>
          </a:xfrm>
        </p:grpSpPr>
        <p:grpSp>
          <p:nvGrpSpPr>
            <p:cNvPr id="7" name="Group 6">
              <a:extLst>
                <a:ext uri="{FF2B5EF4-FFF2-40B4-BE49-F238E27FC236}">
                  <a16:creationId xmlns:a16="http://schemas.microsoft.com/office/drawing/2014/main" id="{D73F4E85-8B09-445B-826F-1209ED269245}"/>
                </a:ext>
              </a:extLst>
            </p:cNvPr>
            <p:cNvGrpSpPr/>
            <p:nvPr/>
          </p:nvGrpSpPr>
          <p:grpSpPr>
            <a:xfrm>
              <a:off x="3487591" y="235727"/>
              <a:ext cx="1916326" cy="2196672"/>
              <a:chOff x="3487591" y="235727"/>
              <a:chExt cx="1916326" cy="2196672"/>
            </a:xfrm>
          </p:grpSpPr>
          <p:grpSp>
            <p:nvGrpSpPr>
              <p:cNvPr id="16" name="Group 15">
                <a:extLst>
                  <a:ext uri="{FF2B5EF4-FFF2-40B4-BE49-F238E27FC236}">
                    <a16:creationId xmlns:a16="http://schemas.microsoft.com/office/drawing/2014/main" id="{635AF51E-BF50-4778-BE3D-58F5BA68D5F9}"/>
                  </a:ext>
                </a:extLst>
              </p:cNvPr>
              <p:cNvGrpSpPr/>
              <p:nvPr/>
            </p:nvGrpSpPr>
            <p:grpSpPr>
              <a:xfrm>
                <a:off x="3639991" y="681461"/>
                <a:ext cx="1645920" cy="1750938"/>
                <a:chOff x="3956029" y="41581"/>
                <a:chExt cx="1645920" cy="1750938"/>
              </a:xfrm>
            </p:grpSpPr>
            <p:pic>
              <p:nvPicPr>
                <p:cNvPr id="5" name="Picture 4" descr="A close up of a logo&#10;&#10;Description automatically generated">
                  <a:extLst>
                    <a:ext uri="{FF2B5EF4-FFF2-40B4-BE49-F238E27FC236}">
                      <a16:creationId xmlns:a16="http://schemas.microsoft.com/office/drawing/2014/main" id="{79A237F3-092C-48E7-ACB3-F5FB86CDD88B}"/>
                    </a:ext>
                  </a:extLst>
                </p:cNvPr>
                <p:cNvPicPr>
                  <a:picLocks noChangeAspect="1"/>
                </p:cNvPicPr>
                <p:nvPr/>
              </p:nvPicPr>
              <p:blipFill>
                <a:blip r:embed="rId12"/>
                <a:stretch>
                  <a:fillRect/>
                </a:stretch>
              </p:blipFill>
              <p:spPr>
                <a:xfrm>
                  <a:off x="4172229" y="354620"/>
                  <a:ext cx="1213521" cy="1213521"/>
                </a:xfrm>
                <a:prstGeom prst="rect">
                  <a:avLst/>
                </a:prstGeom>
                <a:ln>
                  <a:noFill/>
                </a:ln>
              </p:spPr>
            </p:pic>
            <p:sp>
              <p:nvSpPr>
                <p:cNvPr id="36" name="TextBox 35">
                  <a:extLst>
                    <a:ext uri="{FF2B5EF4-FFF2-40B4-BE49-F238E27FC236}">
                      <a16:creationId xmlns:a16="http://schemas.microsoft.com/office/drawing/2014/main" id="{CF717F83-7DC4-4AF2-853D-52F188E1F09E}"/>
                    </a:ext>
                  </a:extLst>
                </p:cNvPr>
                <p:cNvSpPr txBox="1"/>
                <p:nvPr/>
              </p:nvSpPr>
              <p:spPr>
                <a:xfrm>
                  <a:off x="4018440" y="41581"/>
                  <a:ext cx="1521098" cy="432811"/>
                </a:xfrm>
                <a:prstGeom prst="rect">
                  <a:avLst/>
                </a:prstGeom>
                <a:noFill/>
                <a:ln w="9525">
                  <a:solidFill>
                    <a:schemeClr val="tx1"/>
                  </a:solidFill>
                </a:ln>
              </p:spPr>
              <p:txBody>
                <a:bodyPr wrap="square" rtlCol="0">
                  <a:spAutoFit/>
                </a:bodyPr>
                <a:lstStyle/>
                <a:p>
                  <a:pPr defTabSz="685797"/>
                  <a:r>
                    <a:rPr lang="en-US" sz="2400" dirty="0"/>
                    <a:t>Opponent</a:t>
                  </a:r>
                  <a:endParaRPr lang="en-US" sz="2400" b="1" dirty="0">
                    <a:solidFill>
                      <a:schemeClr val="accent6">
                        <a:lumMod val="75000"/>
                      </a:schemeClr>
                    </a:solidFill>
                  </a:endParaRPr>
                </a:p>
              </p:txBody>
            </p:sp>
            <p:sp>
              <p:nvSpPr>
                <p:cNvPr id="4" name="TextBox 3">
                  <a:extLst>
                    <a:ext uri="{FF2B5EF4-FFF2-40B4-BE49-F238E27FC236}">
                      <a16:creationId xmlns:a16="http://schemas.microsoft.com/office/drawing/2014/main" id="{B46488F0-6F8C-4C48-AB68-0FAAC9FACDBC}"/>
                    </a:ext>
                  </a:extLst>
                </p:cNvPr>
                <p:cNvSpPr txBox="1"/>
                <p:nvPr/>
              </p:nvSpPr>
              <p:spPr>
                <a:xfrm>
                  <a:off x="3956029" y="1359708"/>
                  <a:ext cx="1645920" cy="432811"/>
                </a:xfrm>
                <a:prstGeom prst="rect">
                  <a:avLst/>
                </a:prstGeom>
                <a:noFill/>
                <a:ln w="9525">
                  <a:noFill/>
                </a:ln>
              </p:spPr>
              <p:txBody>
                <a:bodyPr wrap="square" rtlCol="0">
                  <a:spAutoFit/>
                </a:bodyPr>
                <a:lstStyle/>
                <a:p>
                  <a:pPr defTabSz="685797"/>
                  <a:r>
                    <a:rPr lang="en-US" sz="2400" b="1" dirty="0">
                      <a:solidFill>
                        <a:srgbClr val="00B050"/>
                      </a:solidFill>
                    </a:rPr>
                    <a:t>$2800 limit</a:t>
                  </a:r>
                </a:p>
              </p:txBody>
            </p:sp>
          </p:grpSp>
          <p:sp>
            <p:nvSpPr>
              <p:cNvPr id="62" name="TextBox 61">
                <a:extLst>
                  <a:ext uri="{FF2B5EF4-FFF2-40B4-BE49-F238E27FC236}">
                    <a16:creationId xmlns:a16="http://schemas.microsoft.com/office/drawing/2014/main" id="{B5F3FDBE-8879-4362-866F-23579726AD4E}"/>
                  </a:ext>
                </a:extLst>
              </p:cNvPr>
              <p:cNvSpPr txBox="1"/>
              <p:nvPr/>
            </p:nvSpPr>
            <p:spPr>
              <a:xfrm>
                <a:off x="3487591" y="235727"/>
                <a:ext cx="1916326" cy="432811"/>
              </a:xfrm>
              <a:prstGeom prst="rect">
                <a:avLst/>
              </a:prstGeom>
              <a:noFill/>
              <a:ln w="9525">
                <a:noFill/>
              </a:ln>
            </p:spPr>
            <p:txBody>
              <a:bodyPr wrap="square" rtlCol="0">
                <a:spAutoFit/>
              </a:bodyPr>
              <a:lstStyle/>
              <a:p>
                <a:pPr defTabSz="685797"/>
                <a:r>
                  <a:rPr lang="en-US" sz="2400" b="1" dirty="0">
                    <a:solidFill>
                      <a:srgbClr val="00B050"/>
                    </a:solidFill>
                  </a:rPr>
                  <a:t>Limits Apply</a:t>
                </a:r>
              </a:p>
            </p:txBody>
          </p:sp>
        </p:grpSp>
        <p:sp>
          <p:nvSpPr>
            <p:cNvPr id="8" name="Rectangle 7">
              <a:extLst>
                <a:ext uri="{FF2B5EF4-FFF2-40B4-BE49-F238E27FC236}">
                  <a16:creationId xmlns:a16="http://schemas.microsoft.com/office/drawing/2014/main" id="{EF5B5D24-2D54-4FDB-AF6A-26BCB83B5391}"/>
                </a:ext>
              </a:extLst>
            </p:cNvPr>
            <p:cNvSpPr/>
            <p:nvPr/>
          </p:nvSpPr>
          <p:spPr>
            <a:xfrm>
              <a:off x="3188369" y="187599"/>
              <a:ext cx="2526243" cy="23702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2" name="Rectangle 11">
            <a:extLst>
              <a:ext uri="{FF2B5EF4-FFF2-40B4-BE49-F238E27FC236}">
                <a16:creationId xmlns:a16="http://schemas.microsoft.com/office/drawing/2014/main" id="{7F1CDA41-7FD8-4654-9CFD-AC2E671DF72E}"/>
              </a:ext>
            </a:extLst>
          </p:cNvPr>
          <p:cNvSpPr/>
          <p:nvPr/>
        </p:nvSpPr>
        <p:spPr>
          <a:xfrm>
            <a:off x="7090800" y="1914660"/>
            <a:ext cx="5665878" cy="59523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nvGrpSpPr>
          <p:cNvPr id="77" name="Group 76">
            <a:extLst>
              <a:ext uri="{FF2B5EF4-FFF2-40B4-BE49-F238E27FC236}">
                <a16:creationId xmlns:a16="http://schemas.microsoft.com/office/drawing/2014/main" id="{5BC3299F-2E84-497F-A734-08CD87517042}"/>
              </a:ext>
            </a:extLst>
          </p:cNvPr>
          <p:cNvGrpSpPr/>
          <p:nvPr/>
        </p:nvGrpSpPr>
        <p:grpSpPr>
          <a:xfrm>
            <a:off x="10748492" y="3109667"/>
            <a:ext cx="1834726" cy="990758"/>
            <a:chOff x="8260346" y="1753466"/>
            <a:chExt cx="1720056" cy="928836"/>
          </a:xfrm>
        </p:grpSpPr>
        <p:pic>
          <p:nvPicPr>
            <p:cNvPr id="89" name="Picture 88">
              <a:extLst>
                <a:ext uri="{FF2B5EF4-FFF2-40B4-BE49-F238E27FC236}">
                  <a16:creationId xmlns:a16="http://schemas.microsoft.com/office/drawing/2014/main" id="{3F445506-01D3-4234-A2D6-09C3ECA7D1A3}"/>
                </a:ext>
              </a:extLst>
            </p:cNvPr>
            <p:cNvPicPr>
              <a:picLocks noChangeAspect="1"/>
            </p:cNvPicPr>
            <p:nvPr/>
          </p:nvPicPr>
          <p:blipFill>
            <a:blip r:embed="rId11"/>
            <a:stretch>
              <a:fillRect/>
            </a:stretch>
          </p:blipFill>
          <p:spPr>
            <a:xfrm>
              <a:off x="8260346" y="1753466"/>
              <a:ext cx="1322866" cy="556706"/>
            </a:xfrm>
            <a:prstGeom prst="rect">
              <a:avLst/>
            </a:prstGeom>
          </p:spPr>
        </p:pic>
        <p:pic>
          <p:nvPicPr>
            <p:cNvPr id="90" name="Picture 89">
              <a:extLst>
                <a:ext uri="{FF2B5EF4-FFF2-40B4-BE49-F238E27FC236}">
                  <a16:creationId xmlns:a16="http://schemas.microsoft.com/office/drawing/2014/main" id="{E9AD82D2-42A3-4FA6-A0A6-8F2ED914B9C8}"/>
                </a:ext>
              </a:extLst>
            </p:cNvPr>
            <p:cNvPicPr>
              <a:picLocks noChangeAspect="1"/>
            </p:cNvPicPr>
            <p:nvPr/>
          </p:nvPicPr>
          <p:blipFill>
            <a:blip r:embed="rId11"/>
            <a:stretch>
              <a:fillRect/>
            </a:stretch>
          </p:blipFill>
          <p:spPr>
            <a:xfrm>
              <a:off x="8390881" y="1870617"/>
              <a:ext cx="1322866" cy="556706"/>
            </a:xfrm>
            <a:prstGeom prst="rect">
              <a:avLst/>
            </a:prstGeom>
          </p:spPr>
        </p:pic>
        <p:pic>
          <p:nvPicPr>
            <p:cNvPr id="91" name="Picture 90">
              <a:extLst>
                <a:ext uri="{FF2B5EF4-FFF2-40B4-BE49-F238E27FC236}">
                  <a16:creationId xmlns:a16="http://schemas.microsoft.com/office/drawing/2014/main" id="{402BEC3C-96BA-4B9D-B25D-71B15DE1CA06}"/>
                </a:ext>
              </a:extLst>
            </p:cNvPr>
            <p:cNvPicPr>
              <a:picLocks noChangeAspect="1"/>
            </p:cNvPicPr>
            <p:nvPr/>
          </p:nvPicPr>
          <p:blipFill>
            <a:blip r:embed="rId11"/>
            <a:stretch>
              <a:fillRect/>
            </a:stretch>
          </p:blipFill>
          <p:spPr>
            <a:xfrm>
              <a:off x="8521416" y="1996749"/>
              <a:ext cx="1322866" cy="556706"/>
            </a:xfrm>
            <a:prstGeom prst="rect">
              <a:avLst/>
            </a:prstGeom>
          </p:spPr>
        </p:pic>
        <p:pic>
          <p:nvPicPr>
            <p:cNvPr id="92" name="Picture 91">
              <a:extLst>
                <a:ext uri="{FF2B5EF4-FFF2-40B4-BE49-F238E27FC236}">
                  <a16:creationId xmlns:a16="http://schemas.microsoft.com/office/drawing/2014/main" id="{1475841E-C021-4CDD-A726-4A48F679B342}"/>
                </a:ext>
              </a:extLst>
            </p:cNvPr>
            <p:cNvPicPr>
              <a:picLocks noChangeAspect="1"/>
            </p:cNvPicPr>
            <p:nvPr/>
          </p:nvPicPr>
          <p:blipFill>
            <a:blip r:embed="rId11"/>
            <a:stretch>
              <a:fillRect/>
            </a:stretch>
          </p:blipFill>
          <p:spPr>
            <a:xfrm>
              <a:off x="8657536" y="2125596"/>
              <a:ext cx="1322866" cy="556706"/>
            </a:xfrm>
            <a:prstGeom prst="rect">
              <a:avLst/>
            </a:prstGeom>
          </p:spPr>
        </p:pic>
      </p:grpSp>
      <p:grpSp>
        <p:nvGrpSpPr>
          <p:cNvPr id="78" name="Group 77">
            <a:extLst>
              <a:ext uri="{FF2B5EF4-FFF2-40B4-BE49-F238E27FC236}">
                <a16:creationId xmlns:a16="http://schemas.microsoft.com/office/drawing/2014/main" id="{BF72FEB2-E981-4BE2-A07D-D49FD4D39A2E}"/>
              </a:ext>
            </a:extLst>
          </p:cNvPr>
          <p:cNvGrpSpPr/>
          <p:nvPr/>
        </p:nvGrpSpPr>
        <p:grpSpPr>
          <a:xfrm>
            <a:off x="10784429" y="4661520"/>
            <a:ext cx="1834726" cy="990758"/>
            <a:chOff x="8260346" y="1753466"/>
            <a:chExt cx="1720056" cy="928836"/>
          </a:xfrm>
        </p:grpSpPr>
        <p:pic>
          <p:nvPicPr>
            <p:cNvPr id="85" name="Picture 84">
              <a:extLst>
                <a:ext uri="{FF2B5EF4-FFF2-40B4-BE49-F238E27FC236}">
                  <a16:creationId xmlns:a16="http://schemas.microsoft.com/office/drawing/2014/main" id="{024F8269-A245-40B7-B91C-EE93922AF886}"/>
                </a:ext>
              </a:extLst>
            </p:cNvPr>
            <p:cNvPicPr>
              <a:picLocks noChangeAspect="1"/>
            </p:cNvPicPr>
            <p:nvPr/>
          </p:nvPicPr>
          <p:blipFill>
            <a:blip r:embed="rId11"/>
            <a:stretch>
              <a:fillRect/>
            </a:stretch>
          </p:blipFill>
          <p:spPr>
            <a:xfrm>
              <a:off x="8260346" y="1753466"/>
              <a:ext cx="1322866" cy="556706"/>
            </a:xfrm>
            <a:prstGeom prst="rect">
              <a:avLst/>
            </a:prstGeom>
          </p:spPr>
        </p:pic>
        <p:pic>
          <p:nvPicPr>
            <p:cNvPr id="86" name="Picture 85">
              <a:extLst>
                <a:ext uri="{FF2B5EF4-FFF2-40B4-BE49-F238E27FC236}">
                  <a16:creationId xmlns:a16="http://schemas.microsoft.com/office/drawing/2014/main" id="{BF1B7436-150F-45E9-B1B8-6A3CB5F3124C}"/>
                </a:ext>
              </a:extLst>
            </p:cNvPr>
            <p:cNvPicPr>
              <a:picLocks noChangeAspect="1"/>
            </p:cNvPicPr>
            <p:nvPr/>
          </p:nvPicPr>
          <p:blipFill>
            <a:blip r:embed="rId11"/>
            <a:stretch>
              <a:fillRect/>
            </a:stretch>
          </p:blipFill>
          <p:spPr>
            <a:xfrm>
              <a:off x="8390881" y="1870617"/>
              <a:ext cx="1322866" cy="556706"/>
            </a:xfrm>
            <a:prstGeom prst="rect">
              <a:avLst/>
            </a:prstGeom>
          </p:spPr>
        </p:pic>
        <p:pic>
          <p:nvPicPr>
            <p:cNvPr id="87" name="Picture 86">
              <a:extLst>
                <a:ext uri="{FF2B5EF4-FFF2-40B4-BE49-F238E27FC236}">
                  <a16:creationId xmlns:a16="http://schemas.microsoft.com/office/drawing/2014/main" id="{D3CE6B71-DC1D-49E2-A76F-D1346CD48098}"/>
                </a:ext>
              </a:extLst>
            </p:cNvPr>
            <p:cNvPicPr>
              <a:picLocks noChangeAspect="1"/>
            </p:cNvPicPr>
            <p:nvPr/>
          </p:nvPicPr>
          <p:blipFill>
            <a:blip r:embed="rId11"/>
            <a:stretch>
              <a:fillRect/>
            </a:stretch>
          </p:blipFill>
          <p:spPr>
            <a:xfrm>
              <a:off x="8521416" y="1996749"/>
              <a:ext cx="1322866" cy="556706"/>
            </a:xfrm>
            <a:prstGeom prst="rect">
              <a:avLst/>
            </a:prstGeom>
          </p:spPr>
        </p:pic>
        <p:pic>
          <p:nvPicPr>
            <p:cNvPr id="88" name="Picture 87">
              <a:extLst>
                <a:ext uri="{FF2B5EF4-FFF2-40B4-BE49-F238E27FC236}">
                  <a16:creationId xmlns:a16="http://schemas.microsoft.com/office/drawing/2014/main" id="{9D9432B1-2730-4C78-A645-C398398D711F}"/>
                </a:ext>
              </a:extLst>
            </p:cNvPr>
            <p:cNvPicPr>
              <a:picLocks noChangeAspect="1"/>
            </p:cNvPicPr>
            <p:nvPr/>
          </p:nvPicPr>
          <p:blipFill>
            <a:blip r:embed="rId11"/>
            <a:stretch>
              <a:fillRect/>
            </a:stretch>
          </p:blipFill>
          <p:spPr>
            <a:xfrm>
              <a:off x="8657536" y="2125596"/>
              <a:ext cx="1322866" cy="556706"/>
            </a:xfrm>
            <a:prstGeom prst="rect">
              <a:avLst/>
            </a:prstGeom>
          </p:spPr>
        </p:pic>
      </p:grpSp>
      <p:grpSp>
        <p:nvGrpSpPr>
          <p:cNvPr id="79" name="Group 78">
            <a:extLst>
              <a:ext uri="{FF2B5EF4-FFF2-40B4-BE49-F238E27FC236}">
                <a16:creationId xmlns:a16="http://schemas.microsoft.com/office/drawing/2014/main" id="{DFF6FFCA-6519-4E15-9A21-C2E5EC5DB0D3}"/>
              </a:ext>
            </a:extLst>
          </p:cNvPr>
          <p:cNvGrpSpPr/>
          <p:nvPr/>
        </p:nvGrpSpPr>
        <p:grpSpPr>
          <a:xfrm>
            <a:off x="10782884" y="6834816"/>
            <a:ext cx="1834726" cy="990758"/>
            <a:chOff x="8260346" y="1753466"/>
            <a:chExt cx="1720056" cy="928836"/>
          </a:xfrm>
        </p:grpSpPr>
        <p:pic>
          <p:nvPicPr>
            <p:cNvPr id="81" name="Picture 80">
              <a:extLst>
                <a:ext uri="{FF2B5EF4-FFF2-40B4-BE49-F238E27FC236}">
                  <a16:creationId xmlns:a16="http://schemas.microsoft.com/office/drawing/2014/main" id="{7519F340-50C1-46EF-8C00-80F71CEAD4D2}"/>
                </a:ext>
              </a:extLst>
            </p:cNvPr>
            <p:cNvPicPr>
              <a:picLocks noChangeAspect="1"/>
            </p:cNvPicPr>
            <p:nvPr/>
          </p:nvPicPr>
          <p:blipFill>
            <a:blip r:embed="rId11"/>
            <a:stretch>
              <a:fillRect/>
            </a:stretch>
          </p:blipFill>
          <p:spPr>
            <a:xfrm>
              <a:off x="8260346" y="1753466"/>
              <a:ext cx="1322866" cy="556706"/>
            </a:xfrm>
            <a:prstGeom prst="rect">
              <a:avLst/>
            </a:prstGeom>
          </p:spPr>
        </p:pic>
        <p:pic>
          <p:nvPicPr>
            <p:cNvPr id="82" name="Picture 81">
              <a:extLst>
                <a:ext uri="{FF2B5EF4-FFF2-40B4-BE49-F238E27FC236}">
                  <a16:creationId xmlns:a16="http://schemas.microsoft.com/office/drawing/2014/main" id="{A12B4C17-C2F8-4665-9C91-6152818FAFEA}"/>
                </a:ext>
              </a:extLst>
            </p:cNvPr>
            <p:cNvPicPr>
              <a:picLocks noChangeAspect="1"/>
            </p:cNvPicPr>
            <p:nvPr/>
          </p:nvPicPr>
          <p:blipFill>
            <a:blip r:embed="rId11"/>
            <a:stretch>
              <a:fillRect/>
            </a:stretch>
          </p:blipFill>
          <p:spPr>
            <a:xfrm>
              <a:off x="8390881" y="1870617"/>
              <a:ext cx="1322866" cy="556706"/>
            </a:xfrm>
            <a:prstGeom prst="rect">
              <a:avLst/>
            </a:prstGeom>
          </p:spPr>
        </p:pic>
        <p:pic>
          <p:nvPicPr>
            <p:cNvPr id="83" name="Picture 82">
              <a:extLst>
                <a:ext uri="{FF2B5EF4-FFF2-40B4-BE49-F238E27FC236}">
                  <a16:creationId xmlns:a16="http://schemas.microsoft.com/office/drawing/2014/main" id="{05BE06BD-E754-48EA-8FD7-B450C7CA3034}"/>
                </a:ext>
              </a:extLst>
            </p:cNvPr>
            <p:cNvPicPr>
              <a:picLocks noChangeAspect="1"/>
            </p:cNvPicPr>
            <p:nvPr/>
          </p:nvPicPr>
          <p:blipFill>
            <a:blip r:embed="rId11"/>
            <a:stretch>
              <a:fillRect/>
            </a:stretch>
          </p:blipFill>
          <p:spPr>
            <a:xfrm>
              <a:off x="8521416" y="1996749"/>
              <a:ext cx="1322866" cy="556706"/>
            </a:xfrm>
            <a:prstGeom prst="rect">
              <a:avLst/>
            </a:prstGeom>
          </p:spPr>
        </p:pic>
        <p:pic>
          <p:nvPicPr>
            <p:cNvPr id="84" name="Picture 83">
              <a:extLst>
                <a:ext uri="{FF2B5EF4-FFF2-40B4-BE49-F238E27FC236}">
                  <a16:creationId xmlns:a16="http://schemas.microsoft.com/office/drawing/2014/main" id="{78E25F2F-8183-4E93-B0B1-537DA378A1D4}"/>
                </a:ext>
              </a:extLst>
            </p:cNvPr>
            <p:cNvPicPr>
              <a:picLocks noChangeAspect="1"/>
            </p:cNvPicPr>
            <p:nvPr/>
          </p:nvPicPr>
          <p:blipFill>
            <a:blip r:embed="rId11"/>
            <a:stretch>
              <a:fillRect/>
            </a:stretch>
          </p:blipFill>
          <p:spPr>
            <a:xfrm>
              <a:off x="8657536" y="2125596"/>
              <a:ext cx="1322866" cy="556706"/>
            </a:xfrm>
            <a:prstGeom prst="rect">
              <a:avLst/>
            </a:prstGeom>
          </p:spPr>
        </p:pic>
      </p:grpSp>
    </p:spTree>
    <p:extLst>
      <p:ext uri="{BB962C8B-B14F-4D97-AF65-F5344CB8AC3E}">
        <p14:creationId xmlns:p14="http://schemas.microsoft.com/office/powerpoint/2010/main" val="10377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9A44B-9866-4556-9021-B1E3199AE197}"/>
              </a:ext>
            </a:extLst>
          </p:cNvPr>
          <p:cNvPicPr>
            <a:picLocks noChangeAspect="1"/>
          </p:cNvPicPr>
          <p:nvPr/>
        </p:nvPicPr>
        <p:blipFill rotWithShape="1">
          <a:blip r:embed="rId3"/>
          <a:srcRect l="32983" t="9923" r="10325" b="20530"/>
          <a:stretch/>
        </p:blipFill>
        <p:spPr>
          <a:xfrm>
            <a:off x="199505" y="432262"/>
            <a:ext cx="11371811" cy="7847215"/>
          </a:xfrm>
          <a:prstGeom prst="rect">
            <a:avLst/>
          </a:prstGeom>
        </p:spPr>
      </p:pic>
      <p:sp>
        <p:nvSpPr>
          <p:cNvPr id="3" name="TextBox 2">
            <a:extLst>
              <a:ext uri="{FF2B5EF4-FFF2-40B4-BE49-F238E27FC236}">
                <a16:creationId xmlns:a16="http://schemas.microsoft.com/office/drawing/2014/main" id="{3F8883CD-A324-4ECE-B856-76F8B6986ED0}"/>
              </a:ext>
            </a:extLst>
          </p:cNvPr>
          <p:cNvSpPr txBox="1"/>
          <p:nvPr/>
        </p:nvSpPr>
        <p:spPr>
          <a:xfrm>
            <a:off x="349135" y="8449991"/>
            <a:ext cx="9010996" cy="307777"/>
          </a:xfrm>
          <a:prstGeom prst="rect">
            <a:avLst/>
          </a:prstGeom>
          <a:noFill/>
        </p:spPr>
        <p:txBody>
          <a:bodyPr wrap="square" rtlCol="0">
            <a:spAutoFit/>
          </a:bodyPr>
          <a:lstStyle/>
          <a:p>
            <a:r>
              <a:rPr lang="en-US" dirty="0"/>
              <a:t>Center for Responsive Politics, www.opensecrets.org/outsidespending/</a:t>
            </a:r>
          </a:p>
        </p:txBody>
      </p:sp>
    </p:spTree>
    <p:extLst>
      <p:ext uri="{BB962C8B-B14F-4D97-AF65-F5344CB8AC3E}">
        <p14:creationId xmlns:p14="http://schemas.microsoft.com/office/powerpoint/2010/main" val="2289355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8165" y="1092390"/>
            <a:ext cx="13004799" cy="7315199"/>
          </a:xfrm>
          <a:prstGeom prst="rect">
            <a:avLst/>
          </a:prstGeom>
        </p:spPr>
      </p:pic>
      <p:sp>
        <p:nvSpPr>
          <p:cNvPr id="3" name="object 3"/>
          <p:cNvSpPr txBox="1">
            <a:spLocks noGrp="1"/>
          </p:cNvSpPr>
          <p:nvPr>
            <p:ph type="title"/>
          </p:nvPr>
        </p:nvSpPr>
        <p:spPr>
          <a:xfrm>
            <a:off x="1953014" y="2059518"/>
            <a:ext cx="8972861" cy="637148"/>
          </a:xfrm>
          <a:prstGeom prst="rect">
            <a:avLst/>
          </a:prstGeom>
        </p:spPr>
        <p:txBody>
          <a:bodyPr spcFirstLastPara="1" vert="horz" wrap="square" lIns="0" tIns="11289" rIns="0" bIns="0" rtlCol="0" anchor="ctr" anchorCtr="0">
            <a:spAutoFit/>
          </a:bodyPr>
          <a:lstStyle/>
          <a:p>
            <a:pPr marL="9032">
              <a:spcBef>
                <a:spcPts val="89"/>
              </a:spcBef>
            </a:pPr>
            <a:r>
              <a:rPr sz="3983" spc="224" dirty="0">
                <a:solidFill>
                  <a:srgbClr val="1B3657"/>
                </a:solidFill>
              </a:rPr>
              <a:t>2020</a:t>
            </a:r>
            <a:r>
              <a:rPr sz="3983" spc="-89" dirty="0">
                <a:solidFill>
                  <a:srgbClr val="1B3657"/>
                </a:solidFill>
              </a:rPr>
              <a:t> </a:t>
            </a:r>
            <a:r>
              <a:rPr sz="3983" spc="-57" dirty="0">
                <a:solidFill>
                  <a:srgbClr val="1B3657"/>
                </a:solidFill>
              </a:rPr>
              <a:t>Major</a:t>
            </a:r>
            <a:r>
              <a:rPr sz="3983" spc="-85" dirty="0">
                <a:solidFill>
                  <a:srgbClr val="1B3657"/>
                </a:solidFill>
              </a:rPr>
              <a:t> </a:t>
            </a:r>
            <a:r>
              <a:rPr sz="3983" spc="-93" dirty="0">
                <a:solidFill>
                  <a:srgbClr val="1B3657"/>
                </a:solidFill>
              </a:rPr>
              <a:t>Party</a:t>
            </a:r>
            <a:r>
              <a:rPr sz="3983" spc="-89" dirty="0">
                <a:solidFill>
                  <a:srgbClr val="1B3657"/>
                </a:solidFill>
              </a:rPr>
              <a:t> </a:t>
            </a:r>
            <a:r>
              <a:rPr sz="3983" spc="-57" dirty="0">
                <a:solidFill>
                  <a:srgbClr val="1B3657"/>
                </a:solidFill>
              </a:rPr>
              <a:t>Dark</a:t>
            </a:r>
            <a:r>
              <a:rPr sz="3983" spc="-85" dirty="0">
                <a:solidFill>
                  <a:srgbClr val="1B3657"/>
                </a:solidFill>
              </a:rPr>
              <a:t> </a:t>
            </a:r>
            <a:r>
              <a:rPr sz="3983" spc="-64" dirty="0">
                <a:solidFill>
                  <a:srgbClr val="1B3657"/>
                </a:solidFill>
              </a:rPr>
              <a:t>Money</a:t>
            </a:r>
            <a:r>
              <a:rPr sz="3983" spc="-89" dirty="0">
                <a:solidFill>
                  <a:srgbClr val="1B3657"/>
                </a:solidFill>
              </a:rPr>
              <a:t> </a:t>
            </a:r>
            <a:r>
              <a:rPr sz="3983" spc="-128" dirty="0">
                <a:solidFill>
                  <a:srgbClr val="1B3657"/>
                </a:solidFill>
              </a:rPr>
              <a:t>Funders</a:t>
            </a:r>
            <a:endParaRPr sz="3983" dirty="0"/>
          </a:p>
        </p:txBody>
      </p:sp>
      <p:sp>
        <p:nvSpPr>
          <p:cNvPr id="4" name="object 4"/>
          <p:cNvSpPr txBox="1"/>
          <p:nvPr/>
        </p:nvSpPr>
        <p:spPr>
          <a:xfrm>
            <a:off x="7760730" y="5407999"/>
            <a:ext cx="202297" cy="115416"/>
          </a:xfrm>
          <a:prstGeom prst="rect">
            <a:avLst/>
          </a:prstGeom>
        </p:spPr>
        <p:txBody>
          <a:bodyPr vert="horz" wrap="square" lIns="0" tIns="0" rIns="0" bIns="0" rtlCol="0">
            <a:spAutoFit/>
          </a:bodyPr>
          <a:lstStyle/>
          <a:p>
            <a:pPr>
              <a:lnSpc>
                <a:spcPts val="857"/>
              </a:lnSpc>
            </a:pPr>
            <a:r>
              <a:rPr sz="853" b="1" spc="43" dirty="0">
                <a:solidFill>
                  <a:srgbClr val="A6A8AB"/>
                </a:solidFill>
              </a:rPr>
              <a:t>2</a:t>
            </a:r>
            <a:r>
              <a:rPr sz="853" b="1" spc="50" dirty="0">
                <a:solidFill>
                  <a:srgbClr val="A6A8AB"/>
                </a:solidFill>
              </a:rPr>
              <a:t>9</a:t>
            </a:r>
            <a:r>
              <a:rPr sz="853" b="1" spc="64" dirty="0">
                <a:solidFill>
                  <a:srgbClr val="A6A8AB"/>
                </a:solidFill>
              </a:rPr>
              <a:t>0</a:t>
            </a:r>
            <a:endParaRPr sz="853"/>
          </a:p>
        </p:txBody>
      </p:sp>
      <p:grpSp>
        <p:nvGrpSpPr>
          <p:cNvPr id="5" name="object 5"/>
          <p:cNvGrpSpPr/>
          <p:nvPr/>
        </p:nvGrpSpPr>
        <p:grpSpPr>
          <a:xfrm>
            <a:off x="716464" y="3370224"/>
            <a:ext cx="5468338" cy="3945693"/>
            <a:chOff x="1007526" y="3024877"/>
            <a:chExt cx="7689850" cy="5548630"/>
          </a:xfrm>
        </p:grpSpPr>
        <p:pic>
          <p:nvPicPr>
            <p:cNvPr id="6" name="object 6"/>
            <p:cNvPicPr/>
            <p:nvPr/>
          </p:nvPicPr>
          <p:blipFill>
            <a:blip r:embed="rId4" cstate="print"/>
            <a:stretch>
              <a:fillRect/>
            </a:stretch>
          </p:blipFill>
          <p:spPr>
            <a:xfrm>
              <a:off x="1007526" y="4534780"/>
              <a:ext cx="7689723" cy="4038599"/>
            </a:xfrm>
            <a:prstGeom prst="rect">
              <a:avLst/>
            </a:prstGeom>
          </p:spPr>
        </p:pic>
        <p:sp>
          <p:nvSpPr>
            <p:cNvPr id="7" name="object 7"/>
            <p:cNvSpPr/>
            <p:nvPr/>
          </p:nvSpPr>
          <p:spPr>
            <a:xfrm>
              <a:off x="1225710" y="3024877"/>
              <a:ext cx="7245350" cy="876300"/>
            </a:xfrm>
            <a:custGeom>
              <a:avLst/>
              <a:gdLst/>
              <a:ahLst/>
              <a:cxnLst/>
              <a:rect l="l" t="t" r="r" b="b"/>
              <a:pathLst>
                <a:path w="7245350" h="876300">
                  <a:moveTo>
                    <a:pt x="6736982" y="875879"/>
                  </a:moveTo>
                  <a:lnTo>
                    <a:pt x="0" y="875879"/>
                  </a:lnTo>
                  <a:lnTo>
                    <a:pt x="508233" y="0"/>
                  </a:lnTo>
                  <a:lnTo>
                    <a:pt x="7245215" y="0"/>
                  </a:lnTo>
                  <a:lnTo>
                    <a:pt x="6736982" y="875879"/>
                  </a:lnTo>
                  <a:close/>
                </a:path>
              </a:pathLst>
            </a:custGeom>
            <a:solidFill>
              <a:srgbClr val="366AB3"/>
            </a:solidFill>
          </p:spPr>
          <p:txBody>
            <a:bodyPr wrap="square" lIns="0" tIns="0" rIns="0" bIns="0" rtlCol="0"/>
            <a:lstStyle/>
            <a:p>
              <a:endParaRPr sz="1280"/>
            </a:p>
          </p:txBody>
        </p:sp>
      </p:grpSp>
      <p:sp>
        <p:nvSpPr>
          <p:cNvPr id="8" name="object 8"/>
          <p:cNvSpPr txBox="1"/>
          <p:nvPr/>
        </p:nvSpPr>
        <p:spPr>
          <a:xfrm>
            <a:off x="1273858" y="3507345"/>
            <a:ext cx="4349383" cy="287195"/>
          </a:xfrm>
          <a:prstGeom prst="rect">
            <a:avLst/>
          </a:prstGeom>
        </p:spPr>
        <p:txBody>
          <a:bodyPr vert="horz" wrap="square" lIns="0" tIns="8128" rIns="0" bIns="0" rtlCol="0">
            <a:spAutoFit/>
          </a:bodyPr>
          <a:lstStyle/>
          <a:p>
            <a:pPr marL="9032">
              <a:spcBef>
                <a:spcPts val="64"/>
              </a:spcBef>
            </a:pPr>
            <a:r>
              <a:rPr sz="1813" b="1" spc="-18" dirty="0">
                <a:solidFill>
                  <a:srgbClr val="FFFFFF"/>
                </a:solidFill>
              </a:rPr>
              <a:t>D</a:t>
            </a:r>
            <a:r>
              <a:rPr sz="1813" b="1" spc="-160" dirty="0">
                <a:solidFill>
                  <a:srgbClr val="FFFFFF"/>
                </a:solidFill>
              </a:rPr>
              <a:t>E</a:t>
            </a:r>
            <a:r>
              <a:rPr sz="1813" b="1" spc="29" dirty="0">
                <a:solidFill>
                  <a:srgbClr val="FFFFFF"/>
                </a:solidFill>
              </a:rPr>
              <a:t>M</a:t>
            </a:r>
            <a:r>
              <a:rPr sz="1813" b="1" spc="-32" dirty="0">
                <a:solidFill>
                  <a:srgbClr val="FFFFFF"/>
                </a:solidFill>
              </a:rPr>
              <a:t>O</a:t>
            </a:r>
            <a:r>
              <a:rPr sz="1813" b="1" spc="-75" dirty="0">
                <a:solidFill>
                  <a:srgbClr val="FFFFFF"/>
                </a:solidFill>
              </a:rPr>
              <a:t>C</a:t>
            </a:r>
            <a:r>
              <a:rPr sz="1813" b="1" spc="-153" dirty="0">
                <a:solidFill>
                  <a:srgbClr val="FFFFFF"/>
                </a:solidFill>
              </a:rPr>
              <a:t>R</a:t>
            </a:r>
            <a:r>
              <a:rPr sz="1813" b="1" spc="-78" dirty="0">
                <a:solidFill>
                  <a:srgbClr val="FFFFFF"/>
                </a:solidFill>
              </a:rPr>
              <a:t>A</a:t>
            </a:r>
            <a:r>
              <a:rPr sz="1813" b="1" spc="-61" dirty="0">
                <a:solidFill>
                  <a:srgbClr val="FFFFFF"/>
                </a:solidFill>
              </a:rPr>
              <a:t>T</a:t>
            </a:r>
            <a:r>
              <a:rPr sz="1813" b="1" spc="-14" dirty="0">
                <a:solidFill>
                  <a:srgbClr val="FFFFFF"/>
                </a:solidFill>
              </a:rPr>
              <a:t>I</a:t>
            </a:r>
            <a:r>
              <a:rPr sz="1813" b="1" spc="-71" dirty="0">
                <a:solidFill>
                  <a:srgbClr val="FFFFFF"/>
                </a:solidFill>
              </a:rPr>
              <a:t>C</a:t>
            </a:r>
            <a:r>
              <a:rPr sz="1813" b="1" spc="-43" dirty="0">
                <a:solidFill>
                  <a:srgbClr val="FFFFFF"/>
                </a:solidFill>
              </a:rPr>
              <a:t> </a:t>
            </a:r>
            <a:r>
              <a:rPr sz="1813" b="1" spc="-131" dirty="0">
                <a:solidFill>
                  <a:srgbClr val="FFFFFF"/>
                </a:solidFill>
              </a:rPr>
              <a:t>S</a:t>
            </a:r>
            <a:r>
              <a:rPr sz="1813" b="1" spc="11" dirty="0">
                <a:solidFill>
                  <a:srgbClr val="FFFFFF"/>
                </a:solidFill>
              </a:rPr>
              <a:t>U</a:t>
            </a:r>
            <a:r>
              <a:rPr sz="1813" b="1" spc="-85" dirty="0">
                <a:solidFill>
                  <a:srgbClr val="FFFFFF"/>
                </a:solidFill>
              </a:rPr>
              <a:t>PP</a:t>
            </a:r>
            <a:r>
              <a:rPr sz="1813" b="1" spc="-32" dirty="0">
                <a:solidFill>
                  <a:srgbClr val="FFFFFF"/>
                </a:solidFill>
              </a:rPr>
              <a:t>O</a:t>
            </a:r>
            <a:r>
              <a:rPr sz="1813" b="1" spc="-153" dirty="0">
                <a:solidFill>
                  <a:srgbClr val="FFFFFF"/>
                </a:solidFill>
              </a:rPr>
              <a:t>R</a:t>
            </a:r>
            <a:r>
              <a:rPr sz="1813" b="1" spc="-61" dirty="0">
                <a:solidFill>
                  <a:srgbClr val="FFFFFF"/>
                </a:solidFill>
              </a:rPr>
              <a:t>T</a:t>
            </a:r>
            <a:r>
              <a:rPr sz="1813" b="1" spc="-160" dirty="0">
                <a:solidFill>
                  <a:srgbClr val="FFFFFF"/>
                </a:solidFill>
              </a:rPr>
              <a:t>:</a:t>
            </a:r>
            <a:r>
              <a:rPr sz="1813" b="1" spc="-43" dirty="0">
                <a:solidFill>
                  <a:srgbClr val="FFFFFF"/>
                </a:solidFill>
              </a:rPr>
              <a:t> </a:t>
            </a:r>
            <a:r>
              <a:rPr sz="1813" b="1" spc="96" dirty="0">
                <a:solidFill>
                  <a:srgbClr val="FFFFFF"/>
                </a:solidFill>
              </a:rPr>
              <a:t>$</a:t>
            </a:r>
            <a:r>
              <a:rPr sz="1813" b="1" spc="-270" dirty="0">
                <a:solidFill>
                  <a:srgbClr val="FFFFFF"/>
                </a:solidFill>
              </a:rPr>
              <a:t>1</a:t>
            </a:r>
            <a:r>
              <a:rPr sz="1813" b="1" spc="-50" dirty="0">
                <a:solidFill>
                  <a:srgbClr val="FFFFFF"/>
                </a:solidFill>
              </a:rPr>
              <a:t>,</a:t>
            </a:r>
            <a:r>
              <a:rPr sz="1813" b="1" spc="-29" dirty="0">
                <a:solidFill>
                  <a:srgbClr val="FFFFFF"/>
                </a:solidFill>
              </a:rPr>
              <a:t>7</a:t>
            </a:r>
            <a:r>
              <a:rPr sz="1813" b="1" spc="71" dirty="0">
                <a:solidFill>
                  <a:srgbClr val="FFFFFF"/>
                </a:solidFill>
              </a:rPr>
              <a:t>2</a:t>
            </a:r>
            <a:r>
              <a:rPr sz="1813" b="1" spc="85" dirty="0">
                <a:solidFill>
                  <a:srgbClr val="FFFFFF"/>
                </a:solidFill>
              </a:rPr>
              <a:t>5</a:t>
            </a:r>
            <a:r>
              <a:rPr sz="1813" b="1" spc="-50" dirty="0">
                <a:solidFill>
                  <a:srgbClr val="FFFFFF"/>
                </a:solidFill>
              </a:rPr>
              <a:t>,</a:t>
            </a:r>
            <a:r>
              <a:rPr sz="1813" b="1" spc="-29" dirty="0">
                <a:solidFill>
                  <a:srgbClr val="FFFFFF"/>
                </a:solidFill>
              </a:rPr>
              <a:t>7</a:t>
            </a:r>
            <a:r>
              <a:rPr sz="1813" b="1" spc="85" dirty="0">
                <a:solidFill>
                  <a:srgbClr val="FFFFFF"/>
                </a:solidFill>
              </a:rPr>
              <a:t>59</a:t>
            </a:r>
            <a:r>
              <a:rPr sz="1813" b="1" spc="-50" dirty="0">
                <a:solidFill>
                  <a:srgbClr val="FFFFFF"/>
                </a:solidFill>
              </a:rPr>
              <a:t>,</a:t>
            </a:r>
            <a:r>
              <a:rPr sz="1813" b="1" spc="-29" dirty="0">
                <a:solidFill>
                  <a:srgbClr val="FFFFFF"/>
                </a:solidFill>
              </a:rPr>
              <a:t>7</a:t>
            </a:r>
            <a:r>
              <a:rPr sz="1813" b="1" spc="85" dirty="0">
                <a:solidFill>
                  <a:srgbClr val="FFFFFF"/>
                </a:solidFill>
              </a:rPr>
              <a:t>9</a:t>
            </a:r>
            <a:r>
              <a:rPr sz="1813" b="1" spc="89" dirty="0">
                <a:solidFill>
                  <a:srgbClr val="FFFFFF"/>
                </a:solidFill>
              </a:rPr>
              <a:t>9</a:t>
            </a:r>
            <a:endParaRPr sz="1813" dirty="0"/>
          </a:p>
        </p:txBody>
      </p:sp>
      <p:grpSp>
        <p:nvGrpSpPr>
          <p:cNvPr id="9" name="object 9"/>
          <p:cNvGrpSpPr/>
          <p:nvPr/>
        </p:nvGrpSpPr>
        <p:grpSpPr>
          <a:xfrm>
            <a:off x="6809133" y="3361614"/>
            <a:ext cx="5466080" cy="3954272"/>
            <a:chOff x="9575342" y="3012769"/>
            <a:chExt cx="7686675" cy="5560695"/>
          </a:xfrm>
        </p:grpSpPr>
        <p:pic>
          <p:nvPicPr>
            <p:cNvPr id="10" name="object 10"/>
            <p:cNvPicPr/>
            <p:nvPr/>
          </p:nvPicPr>
          <p:blipFill>
            <a:blip r:embed="rId5" cstate="print"/>
            <a:stretch>
              <a:fillRect/>
            </a:stretch>
          </p:blipFill>
          <p:spPr>
            <a:xfrm>
              <a:off x="9575342" y="4534781"/>
              <a:ext cx="7686674" cy="4038599"/>
            </a:xfrm>
            <a:prstGeom prst="rect">
              <a:avLst/>
            </a:prstGeom>
          </p:spPr>
        </p:pic>
        <p:sp>
          <p:nvSpPr>
            <p:cNvPr id="11" name="object 11"/>
            <p:cNvSpPr/>
            <p:nvPr/>
          </p:nvSpPr>
          <p:spPr>
            <a:xfrm>
              <a:off x="9788857" y="3012769"/>
              <a:ext cx="7254875" cy="877569"/>
            </a:xfrm>
            <a:custGeom>
              <a:avLst/>
              <a:gdLst/>
              <a:ahLst/>
              <a:cxnLst/>
              <a:rect l="l" t="t" r="r" b="b"/>
              <a:pathLst>
                <a:path w="7254875" h="877570">
                  <a:moveTo>
                    <a:pt x="6745662" y="877007"/>
                  </a:moveTo>
                  <a:lnTo>
                    <a:pt x="0" y="877007"/>
                  </a:lnTo>
                  <a:lnTo>
                    <a:pt x="508887" y="0"/>
                  </a:lnTo>
                  <a:lnTo>
                    <a:pt x="7254550" y="0"/>
                  </a:lnTo>
                  <a:lnTo>
                    <a:pt x="6745662" y="877007"/>
                  </a:lnTo>
                  <a:close/>
                </a:path>
              </a:pathLst>
            </a:custGeom>
            <a:solidFill>
              <a:srgbClr val="EB2126"/>
            </a:solidFill>
          </p:spPr>
          <p:txBody>
            <a:bodyPr wrap="square" lIns="0" tIns="0" rIns="0" bIns="0" rtlCol="0"/>
            <a:lstStyle/>
            <a:p>
              <a:endParaRPr sz="1280"/>
            </a:p>
          </p:txBody>
        </p:sp>
      </p:grpSp>
      <p:sp>
        <p:nvSpPr>
          <p:cNvPr id="12" name="object 12"/>
          <p:cNvSpPr txBox="1"/>
          <p:nvPr/>
        </p:nvSpPr>
        <p:spPr>
          <a:xfrm>
            <a:off x="7483457" y="3506523"/>
            <a:ext cx="4115477" cy="288106"/>
          </a:xfrm>
          <a:prstGeom prst="rect">
            <a:avLst/>
          </a:prstGeom>
        </p:spPr>
        <p:txBody>
          <a:bodyPr vert="horz" wrap="square" lIns="0" tIns="9031" rIns="0" bIns="0" rtlCol="0">
            <a:spAutoFit/>
          </a:bodyPr>
          <a:lstStyle/>
          <a:p>
            <a:pPr marL="9032">
              <a:spcBef>
                <a:spcPts val="71"/>
              </a:spcBef>
            </a:pPr>
            <a:r>
              <a:rPr sz="1813" b="1" spc="-78" dirty="0">
                <a:solidFill>
                  <a:srgbClr val="FFFFFF"/>
                </a:solidFill>
              </a:rPr>
              <a:t>REPUBLICAN</a:t>
            </a:r>
            <a:r>
              <a:rPr sz="1813" b="1" spc="-39" dirty="0">
                <a:solidFill>
                  <a:srgbClr val="FFFFFF"/>
                </a:solidFill>
              </a:rPr>
              <a:t> </a:t>
            </a:r>
            <a:r>
              <a:rPr sz="1813" b="1" spc="-81" dirty="0">
                <a:solidFill>
                  <a:srgbClr val="FFFFFF"/>
                </a:solidFill>
              </a:rPr>
              <a:t>SUPPORT:</a:t>
            </a:r>
            <a:r>
              <a:rPr sz="1813" b="1" spc="-35" dirty="0">
                <a:solidFill>
                  <a:srgbClr val="FFFFFF"/>
                </a:solidFill>
              </a:rPr>
              <a:t> </a:t>
            </a:r>
            <a:r>
              <a:rPr sz="1813" b="1" spc="29" dirty="0">
                <a:solidFill>
                  <a:srgbClr val="FFFFFF"/>
                </a:solidFill>
              </a:rPr>
              <a:t>$972,501,426</a:t>
            </a:r>
            <a:endParaRPr sz="1813"/>
          </a:p>
        </p:txBody>
      </p:sp>
      <p:sp>
        <p:nvSpPr>
          <p:cNvPr id="13" name="object 13"/>
          <p:cNvSpPr/>
          <p:nvPr/>
        </p:nvSpPr>
        <p:spPr>
          <a:xfrm>
            <a:off x="306176" y="8174135"/>
            <a:ext cx="410013" cy="233454"/>
          </a:xfrm>
          <a:custGeom>
            <a:avLst/>
            <a:gdLst/>
            <a:ahLst/>
            <a:cxnLst/>
            <a:rect l="l" t="t" r="r" b="b"/>
            <a:pathLst>
              <a:path w="576580" h="328295">
                <a:moveTo>
                  <a:pt x="287522" y="91035"/>
                </a:moveTo>
                <a:lnTo>
                  <a:pt x="208016" y="91035"/>
                </a:lnTo>
                <a:lnTo>
                  <a:pt x="227757" y="68611"/>
                </a:lnTo>
                <a:lnTo>
                  <a:pt x="268030" y="22758"/>
                </a:lnTo>
                <a:lnTo>
                  <a:pt x="288109" y="0"/>
                </a:lnTo>
                <a:lnTo>
                  <a:pt x="288448" y="334"/>
                </a:lnTo>
                <a:lnTo>
                  <a:pt x="308189" y="22758"/>
                </a:lnTo>
                <a:lnTo>
                  <a:pt x="328276" y="45629"/>
                </a:lnTo>
                <a:lnTo>
                  <a:pt x="287997" y="45629"/>
                </a:lnTo>
                <a:lnTo>
                  <a:pt x="267804" y="68611"/>
                </a:lnTo>
                <a:lnTo>
                  <a:pt x="268030" y="68834"/>
                </a:lnTo>
                <a:lnTo>
                  <a:pt x="287522" y="91035"/>
                </a:lnTo>
                <a:close/>
              </a:path>
              <a:path w="576580" h="328295">
                <a:moveTo>
                  <a:pt x="328187" y="91704"/>
                </a:moveTo>
                <a:lnTo>
                  <a:pt x="288109" y="91704"/>
                </a:lnTo>
                <a:lnTo>
                  <a:pt x="308189" y="68611"/>
                </a:lnTo>
                <a:lnTo>
                  <a:pt x="287997" y="45629"/>
                </a:lnTo>
                <a:lnTo>
                  <a:pt x="328276" y="45629"/>
                </a:lnTo>
                <a:lnTo>
                  <a:pt x="368580" y="91481"/>
                </a:lnTo>
                <a:lnTo>
                  <a:pt x="328382" y="91481"/>
                </a:lnTo>
                <a:lnTo>
                  <a:pt x="328187" y="91704"/>
                </a:lnTo>
                <a:close/>
              </a:path>
              <a:path w="576580" h="328295">
                <a:moveTo>
                  <a:pt x="40159" y="327660"/>
                </a:moveTo>
                <a:lnTo>
                  <a:pt x="0" y="327660"/>
                </a:lnTo>
                <a:lnTo>
                  <a:pt x="187824" y="113682"/>
                </a:lnTo>
                <a:lnTo>
                  <a:pt x="207903" y="90923"/>
                </a:lnTo>
                <a:lnTo>
                  <a:pt x="287522" y="91035"/>
                </a:lnTo>
                <a:lnTo>
                  <a:pt x="287914" y="91481"/>
                </a:lnTo>
                <a:lnTo>
                  <a:pt x="247837" y="91481"/>
                </a:lnTo>
                <a:lnTo>
                  <a:pt x="228307" y="113682"/>
                </a:lnTo>
                <a:lnTo>
                  <a:pt x="228307" y="113905"/>
                </a:lnTo>
                <a:lnTo>
                  <a:pt x="248303" y="136664"/>
                </a:lnTo>
                <a:lnTo>
                  <a:pt x="208016" y="136664"/>
                </a:lnTo>
                <a:lnTo>
                  <a:pt x="40159" y="327660"/>
                </a:lnTo>
                <a:close/>
              </a:path>
              <a:path w="576580" h="328295">
                <a:moveTo>
                  <a:pt x="367781" y="136887"/>
                </a:moveTo>
                <a:lnTo>
                  <a:pt x="327818" y="136887"/>
                </a:lnTo>
                <a:lnTo>
                  <a:pt x="347913" y="113905"/>
                </a:lnTo>
                <a:lnTo>
                  <a:pt x="347912" y="113682"/>
                </a:lnTo>
                <a:lnTo>
                  <a:pt x="328382" y="91481"/>
                </a:lnTo>
                <a:lnTo>
                  <a:pt x="368580" y="91481"/>
                </a:lnTo>
                <a:lnTo>
                  <a:pt x="388072" y="113682"/>
                </a:lnTo>
                <a:lnTo>
                  <a:pt x="388169" y="113905"/>
                </a:lnTo>
                <a:lnTo>
                  <a:pt x="408179" y="136664"/>
                </a:lnTo>
                <a:lnTo>
                  <a:pt x="367977" y="136664"/>
                </a:lnTo>
                <a:lnTo>
                  <a:pt x="367781" y="136887"/>
                </a:lnTo>
                <a:close/>
              </a:path>
              <a:path w="576580" h="328295">
                <a:moveTo>
                  <a:pt x="327719" y="136776"/>
                </a:moveTo>
                <a:lnTo>
                  <a:pt x="248401" y="136776"/>
                </a:lnTo>
                <a:lnTo>
                  <a:pt x="268030" y="114463"/>
                </a:lnTo>
                <a:lnTo>
                  <a:pt x="247837" y="91481"/>
                </a:lnTo>
                <a:lnTo>
                  <a:pt x="287914" y="91481"/>
                </a:lnTo>
                <a:lnTo>
                  <a:pt x="288109" y="91704"/>
                </a:lnTo>
                <a:lnTo>
                  <a:pt x="328187" y="91704"/>
                </a:lnTo>
                <a:lnTo>
                  <a:pt x="308189" y="114575"/>
                </a:lnTo>
                <a:lnTo>
                  <a:pt x="327719" y="136776"/>
                </a:lnTo>
                <a:close/>
              </a:path>
              <a:path w="576580" h="328295">
                <a:moveTo>
                  <a:pt x="120703" y="327660"/>
                </a:moveTo>
                <a:lnTo>
                  <a:pt x="80544" y="327660"/>
                </a:lnTo>
                <a:lnTo>
                  <a:pt x="228209" y="159646"/>
                </a:lnTo>
                <a:lnTo>
                  <a:pt x="208016" y="136664"/>
                </a:lnTo>
                <a:lnTo>
                  <a:pt x="248303" y="136664"/>
                </a:lnTo>
                <a:lnTo>
                  <a:pt x="327719" y="136776"/>
                </a:lnTo>
                <a:lnTo>
                  <a:pt x="367781" y="136887"/>
                </a:lnTo>
                <a:lnTo>
                  <a:pt x="367389" y="137334"/>
                </a:lnTo>
                <a:lnTo>
                  <a:pt x="288109" y="137334"/>
                </a:lnTo>
                <a:lnTo>
                  <a:pt x="268481" y="159646"/>
                </a:lnTo>
                <a:lnTo>
                  <a:pt x="288109" y="181959"/>
                </a:lnTo>
                <a:lnTo>
                  <a:pt x="367410" y="181959"/>
                </a:lnTo>
                <a:lnTo>
                  <a:pt x="367900" y="182517"/>
                </a:lnTo>
                <a:lnTo>
                  <a:pt x="248401" y="182517"/>
                </a:lnTo>
                <a:lnTo>
                  <a:pt x="120703" y="327660"/>
                </a:lnTo>
                <a:close/>
              </a:path>
              <a:path w="576580" h="328295">
                <a:moveTo>
                  <a:pt x="576106" y="327660"/>
                </a:moveTo>
                <a:lnTo>
                  <a:pt x="535947" y="327660"/>
                </a:lnTo>
                <a:lnTo>
                  <a:pt x="367977" y="136664"/>
                </a:lnTo>
                <a:lnTo>
                  <a:pt x="408179" y="136664"/>
                </a:lnTo>
                <a:lnTo>
                  <a:pt x="576106" y="327660"/>
                </a:lnTo>
                <a:close/>
              </a:path>
              <a:path w="576580" h="328295">
                <a:moveTo>
                  <a:pt x="367410" y="181959"/>
                </a:moveTo>
                <a:lnTo>
                  <a:pt x="288109" y="181959"/>
                </a:lnTo>
                <a:lnTo>
                  <a:pt x="307738" y="159646"/>
                </a:lnTo>
                <a:lnTo>
                  <a:pt x="288109" y="137334"/>
                </a:lnTo>
                <a:lnTo>
                  <a:pt x="367389" y="137334"/>
                </a:lnTo>
                <a:lnTo>
                  <a:pt x="347784" y="159646"/>
                </a:lnTo>
                <a:lnTo>
                  <a:pt x="367410" y="181959"/>
                </a:lnTo>
                <a:close/>
              </a:path>
              <a:path w="576580" h="328295">
                <a:moveTo>
                  <a:pt x="200120" y="327772"/>
                </a:moveTo>
                <a:lnTo>
                  <a:pt x="159960" y="327772"/>
                </a:lnTo>
                <a:lnTo>
                  <a:pt x="268030" y="204829"/>
                </a:lnTo>
                <a:lnTo>
                  <a:pt x="248401" y="182517"/>
                </a:lnTo>
                <a:lnTo>
                  <a:pt x="327705" y="182517"/>
                </a:lnTo>
                <a:lnTo>
                  <a:pt x="308076" y="204829"/>
                </a:lnTo>
                <a:lnTo>
                  <a:pt x="328201" y="227700"/>
                </a:lnTo>
                <a:lnTo>
                  <a:pt x="288109" y="227700"/>
                </a:lnTo>
                <a:lnTo>
                  <a:pt x="200120" y="327772"/>
                </a:lnTo>
                <a:close/>
              </a:path>
              <a:path w="576580" h="328295">
                <a:moveTo>
                  <a:pt x="495562" y="327660"/>
                </a:moveTo>
                <a:lnTo>
                  <a:pt x="455403" y="327660"/>
                </a:lnTo>
                <a:lnTo>
                  <a:pt x="327705" y="182517"/>
                </a:lnTo>
                <a:lnTo>
                  <a:pt x="367900" y="182517"/>
                </a:lnTo>
                <a:lnTo>
                  <a:pt x="495562" y="327660"/>
                </a:lnTo>
                <a:close/>
              </a:path>
              <a:path w="576580" h="328295">
                <a:moveTo>
                  <a:pt x="416259" y="327772"/>
                </a:moveTo>
                <a:lnTo>
                  <a:pt x="376099" y="327772"/>
                </a:lnTo>
                <a:lnTo>
                  <a:pt x="288109" y="227700"/>
                </a:lnTo>
                <a:lnTo>
                  <a:pt x="328201" y="227700"/>
                </a:lnTo>
                <a:lnTo>
                  <a:pt x="416259" y="327772"/>
                </a:lnTo>
                <a:close/>
              </a:path>
            </a:pathLst>
          </a:custGeom>
          <a:solidFill>
            <a:srgbClr val="252F67"/>
          </a:solidFill>
        </p:spPr>
        <p:txBody>
          <a:bodyPr wrap="square" lIns="0" tIns="0" rIns="0" bIns="0" rtlCol="0"/>
          <a:lstStyle/>
          <a:p>
            <a:endParaRPr sz="1280"/>
          </a:p>
        </p:txBody>
      </p:sp>
      <p:sp>
        <p:nvSpPr>
          <p:cNvPr id="14" name="object 14"/>
          <p:cNvSpPr txBox="1"/>
          <p:nvPr/>
        </p:nvSpPr>
        <p:spPr>
          <a:xfrm>
            <a:off x="11097327" y="8056468"/>
            <a:ext cx="1641856" cy="202534"/>
          </a:xfrm>
          <a:prstGeom prst="rect">
            <a:avLst/>
          </a:prstGeom>
        </p:spPr>
        <p:txBody>
          <a:bodyPr vert="horz" wrap="square" lIns="0" tIns="10837" rIns="0" bIns="0" rtlCol="0">
            <a:spAutoFit/>
          </a:bodyPr>
          <a:lstStyle/>
          <a:p>
            <a:pPr marL="9032">
              <a:spcBef>
                <a:spcPts val="85"/>
              </a:spcBef>
            </a:pPr>
            <a:r>
              <a:rPr sz="1245" i="1" spc="14" dirty="0">
                <a:solidFill>
                  <a:srgbClr val="252F67"/>
                </a:solidFill>
              </a:rPr>
              <a:t>Data</a:t>
            </a:r>
            <a:r>
              <a:rPr sz="1245" i="1" spc="-32" dirty="0">
                <a:solidFill>
                  <a:srgbClr val="252F67"/>
                </a:solidFill>
              </a:rPr>
              <a:t> </a:t>
            </a:r>
            <a:r>
              <a:rPr sz="1245" i="1" spc="-39" dirty="0">
                <a:solidFill>
                  <a:srgbClr val="252F67"/>
                </a:solidFill>
              </a:rPr>
              <a:t>-</a:t>
            </a:r>
            <a:r>
              <a:rPr sz="1245" i="1" spc="-32" dirty="0">
                <a:solidFill>
                  <a:srgbClr val="252F67"/>
                </a:solidFill>
              </a:rPr>
              <a:t> </a:t>
            </a:r>
            <a:r>
              <a:rPr sz="1245" i="1" spc="7" dirty="0">
                <a:solidFill>
                  <a:srgbClr val="252F67"/>
                </a:solidFill>
              </a:rPr>
              <a:t>New</a:t>
            </a:r>
            <a:r>
              <a:rPr sz="1245" i="1" spc="-32" dirty="0">
                <a:solidFill>
                  <a:srgbClr val="252F67"/>
                </a:solidFill>
              </a:rPr>
              <a:t> </a:t>
            </a:r>
            <a:r>
              <a:rPr sz="1245" i="1" dirty="0">
                <a:solidFill>
                  <a:srgbClr val="252F67"/>
                </a:solidFill>
              </a:rPr>
              <a:t>York</a:t>
            </a:r>
            <a:r>
              <a:rPr sz="1245" i="1" spc="-32" dirty="0">
                <a:solidFill>
                  <a:srgbClr val="252F67"/>
                </a:solidFill>
              </a:rPr>
              <a:t> </a:t>
            </a:r>
            <a:r>
              <a:rPr sz="1245" i="1" spc="-21" dirty="0">
                <a:solidFill>
                  <a:srgbClr val="252F67"/>
                </a:solidFill>
              </a:rPr>
              <a:t>Times</a:t>
            </a:r>
            <a:endParaRPr sz="1245" dirty="0"/>
          </a:p>
        </p:txBody>
      </p:sp>
    </p:spTree>
    <p:extLst>
      <p:ext uri="{BB962C8B-B14F-4D97-AF65-F5344CB8AC3E}">
        <p14:creationId xmlns:p14="http://schemas.microsoft.com/office/powerpoint/2010/main" val="3186369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n Cohen video">
            <a:hlinkClick r:id="" action="ppaction://media"/>
            <a:extLst>
              <a:ext uri="{FF2B5EF4-FFF2-40B4-BE49-F238E27FC236}">
                <a16:creationId xmlns:a16="http://schemas.microsoft.com/office/drawing/2014/main" id="{4A660C83-4F8E-4A52-8A37-6FEC92F293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0480" y="1950720"/>
            <a:ext cx="10403840" cy="5852160"/>
          </a:xfrm>
          <a:prstGeom prst="rect">
            <a:avLst/>
          </a:prstGeom>
        </p:spPr>
      </p:pic>
    </p:spTree>
    <p:extLst>
      <p:ext uri="{BB962C8B-B14F-4D97-AF65-F5344CB8AC3E}">
        <p14:creationId xmlns:p14="http://schemas.microsoft.com/office/powerpoint/2010/main" val="14618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ag&#10;&#10;Description automatically generated">
            <a:extLst>
              <a:ext uri="{FF2B5EF4-FFF2-40B4-BE49-F238E27FC236}">
                <a16:creationId xmlns:a16="http://schemas.microsoft.com/office/drawing/2014/main" id="{53216166-4E2E-45BF-8A08-E5175BAF2860}"/>
              </a:ext>
            </a:extLst>
          </p:cNvPr>
          <p:cNvPicPr>
            <a:picLocks noChangeAspect="1"/>
          </p:cNvPicPr>
          <p:nvPr/>
        </p:nvPicPr>
        <p:blipFill rotWithShape="1">
          <a:blip r:embed="rId3"/>
          <a:srcRect l="12408" t="107" b="-107"/>
          <a:stretch/>
        </p:blipFill>
        <p:spPr>
          <a:xfrm>
            <a:off x="0" y="29602"/>
            <a:ext cx="13004801" cy="9753600"/>
          </a:xfrm>
          <a:prstGeom prst="rect">
            <a:avLst/>
          </a:prstGeom>
        </p:spPr>
      </p:pic>
      <p:sp>
        <p:nvSpPr>
          <p:cNvPr id="3" name="TextBox 2">
            <a:extLst>
              <a:ext uri="{FF2B5EF4-FFF2-40B4-BE49-F238E27FC236}">
                <a16:creationId xmlns:a16="http://schemas.microsoft.com/office/drawing/2014/main" id="{1061F532-E837-4E47-B130-EDAE97F8DC58}"/>
              </a:ext>
            </a:extLst>
          </p:cNvPr>
          <p:cNvSpPr txBox="1"/>
          <p:nvPr/>
        </p:nvSpPr>
        <p:spPr>
          <a:xfrm>
            <a:off x="636104" y="1112175"/>
            <a:ext cx="5247862" cy="1015663"/>
          </a:xfrm>
          <a:prstGeom prst="rect">
            <a:avLst/>
          </a:prstGeom>
          <a:solidFill>
            <a:schemeClr val="accent1">
              <a:lumMod val="75000"/>
            </a:schemeClr>
          </a:solidFill>
        </p:spPr>
        <p:txBody>
          <a:bodyPr wrap="square" rtlCol="0">
            <a:spAutoFit/>
          </a:bodyPr>
          <a:lstStyle/>
          <a:p>
            <a:r>
              <a:rPr lang="en-US" sz="6000" dirty="0">
                <a:solidFill>
                  <a:schemeClr val="bg1"/>
                </a:solidFill>
              </a:rPr>
              <a:t>Equal Citizens</a:t>
            </a:r>
          </a:p>
        </p:txBody>
      </p:sp>
      <p:sp>
        <p:nvSpPr>
          <p:cNvPr id="5" name="TextBox 4">
            <a:extLst>
              <a:ext uri="{FF2B5EF4-FFF2-40B4-BE49-F238E27FC236}">
                <a16:creationId xmlns:a16="http://schemas.microsoft.com/office/drawing/2014/main" id="{45A11A67-9A43-4E24-B61D-94FE909ABF26}"/>
              </a:ext>
            </a:extLst>
          </p:cNvPr>
          <p:cNvSpPr txBox="1"/>
          <p:nvPr/>
        </p:nvSpPr>
        <p:spPr>
          <a:xfrm>
            <a:off x="4621693" y="2732181"/>
            <a:ext cx="7563675" cy="1015663"/>
          </a:xfrm>
          <a:prstGeom prst="rect">
            <a:avLst/>
          </a:prstGeom>
          <a:solidFill>
            <a:schemeClr val="bg1">
              <a:lumMod val="95000"/>
            </a:schemeClr>
          </a:solidFill>
        </p:spPr>
        <p:txBody>
          <a:bodyPr wrap="square" rtlCol="0">
            <a:spAutoFit/>
          </a:bodyPr>
          <a:lstStyle/>
          <a:p>
            <a:r>
              <a:rPr lang="en-US" sz="6000" dirty="0">
                <a:solidFill>
                  <a:schemeClr val="accent1">
                    <a:lumMod val="50000"/>
                  </a:schemeClr>
                </a:solidFill>
              </a:rPr>
              <a:t>Equal Representation</a:t>
            </a:r>
          </a:p>
        </p:txBody>
      </p:sp>
      <p:sp>
        <p:nvSpPr>
          <p:cNvPr id="6" name="TextBox 5">
            <a:extLst>
              <a:ext uri="{FF2B5EF4-FFF2-40B4-BE49-F238E27FC236}">
                <a16:creationId xmlns:a16="http://schemas.microsoft.com/office/drawing/2014/main" id="{18242E55-8055-4727-B70E-33F96E8A3D3E}"/>
              </a:ext>
            </a:extLst>
          </p:cNvPr>
          <p:cNvSpPr txBox="1"/>
          <p:nvPr/>
        </p:nvSpPr>
        <p:spPr>
          <a:xfrm>
            <a:off x="636102" y="4860019"/>
            <a:ext cx="5247863" cy="1015663"/>
          </a:xfrm>
          <a:prstGeom prst="rect">
            <a:avLst/>
          </a:prstGeom>
          <a:solidFill>
            <a:schemeClr val="bg1">
              <a:lumMod val="95000"/>
            </a:schemeClr>
          </a:solidFill>
        </p:spPr>
        <p:txBody>
          <a:bodyPr wrap="square" rtlCol="0">
            <a:spAutoFit/>
          </a:bodyPr>
          <a:lstStyle/>
          <a:p>
            <a:r>
              <a:rPr lang="en-US" sz="6000" dirty="0">
                <a:solidFill>
                  <a:schemeClr val="accent5"/>
                </a:solidFill>
              </a:rPr>
              <a:t>Human Liberty</a:t>
            </a:r>
          </a:p>
        </p:txBody>
      </p:sp>
      <p:sp>
        <p:nvSpPr>
          <p:cNvPr id="7" name="TextBox 6">
            <a:extLst>
              <a:ext uri="{FF2B5EF4-FFF2-40B4-BE49-F238E27FC236}">
                <a16:creationId xmlns:a16="http://schemas.microsoft.com/office/drawing/2014/main" id="{0A8CEF30-D8EB-44AF-B5D0-5A294434F4D1}"/>
              </a:ext>
            </a:extLst>
          </p:cNvPr>
          <p:cNvSpPr txBox="1"/>
          <p:nvPr/>
        </p:nvSpPr>
        <p:spPr>
          <a:xfrm>
            <a:off x="3028116" y="6807368"/>
            <a:ext cx="9157252" cy="1015663"/>
          </a:xfrm>
          <a:prstGeom prst="rect">
            <a:avLst/>
          </a:prstGeom>
          <a:solidFill>
            <a:schemeClr val="accent1">
              <a:lumMod val="75000"/>
            </a:schemeClr>
          </a:solidFill>
        </p:spPr>
        <p:txBody>
          <a:bodyPr wrap="square" rtlCol="0">
            <a:spAutoFit/>
          </a:bodyPr>
          <a:lstStyle/>
          <a:p>
            <a:r>
              <a:rPr lang="en-US" sz="6000" dirty="0">
                <a:solidFill>
                  <a:schemeClr val="bg1"/>
                </a:solidFill>
              </a:rPr>
              <a:t>Effective Self-Governance</a:t>
            </a:r>
          </a:p>
        </p:txBody>
      </p:sp>
    </p:spTree>
    <p:extLst>
      <p:ext uri="{BB962C8B-B14F-4D97-AF65-F5344CB8AC3E}">
        <p14:creationId xmlns:p14="http://schemas.microsoft.com/office/powerpoint/2010/main" val="32403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clipart&#10;&#10;Description automatically generated">
            <a:extLst>
              <a:ext uri="{FF2B5EF4-FFF2-40B4-BE49-F238E27FC236}">
                <a16:creationId xmlns:a16="http://schemas.microsoft.com/office/drawing/2014/main" id="{66F457C6-F7BA-498B-9636-B95ED856F64C}"/>
              </a:ext>
            </a:extLst>
          </p:cNvPr>
          <p:cNvPicPr>
            <a:picLocks noChangeAspect="1"/>
          </p:cNvPicPr>
          <p:nvPr/>
        </p:nvPicPr>
        <p:blipFill>
          <a:blip r:embed="rId3"/>
          <a:stretch>
            <a:fillRect/>
          </a:stretch>
        </p:blipFill>
        <p:spPr>
          <a:xfrm rot="19661801">
            <a:off x="7399915" y="2438361"/>
            <a:ext cx="1270000" cy="782320"/>
          </a:xfrm>
          <a:prstGeom prst="rect">
            <a:avLst/>
          </a:prstGeom>
        </p:spPr>
      </p:pic>
      <p:pic>
        <p:nvPicPr>
          <p:cNvPr id="34" name="Picture 33" descr="A picture containing clipart&#10;&#10;Description automatically generated">
            <a:extLst>
              <a:ext uri="{FF2B5EF4-FFF2-40B4-BE49-F238E27FC236}">
                <a16:creationId xmlns:a16="http://schemas.microsoft.com/office/drawing/2014/main" id="{19405199-7E51-4005-A55E-C7EBE0014394}"/>
              </a:ext>
            </a:extLst>
          </p:cNvPr>
          <p:cNvPicPr>
            <a:picLocks noChangeAspect="1"/>
          </p:cNvPicPr>
          <p:nvPr/>
        </p:nvPicPr>
        <p:blipFill>
          <a:blip r:embed="rId3"/>
          <a:stretch>
            <a:fillRect/>
          </a:stretch>
        </p:blipFill>
        <p:spPr>
          <a:xfrm>
            <a:off x="10739490" y="4046650"/>
            <a:ext cx="1270000" cy="782320"/>
          </a:xfrm>
          <a:prstGeom prst="rect">
            <a:avLst/>
          </a:prstGeom>
        </p:spPr>
      </p:pic>
      <p:pic>
        <p:nvPicPr>
          <p:cNvPr id="33" name="Picture 32" descr="A picture containing clipart&#10;&#10;Description automatically generated">
            <a:extLst>
              <a:ext uri="{FF2B5EF4-FFF2-40B4-BE49-F238E27FC236}">
                <a16:creationId xmlns:a16="http://schemas.microsoft.com/office/drawing/2014/main" id="{18F19478-15D4-4F4F-A0A8-C150FA3C519D}"/>
              </a:ext>
            </a:extLst>
          </p:cNvPr>
          <p:cNvPicPr>
            <a:picLocks noChangeAspect="1"/>
          </p:cNvPicPr>
          <p:nvPr/>
        </p:nvPicPr>
        <p:blipFill>
          <a:blip r:embed="rId3"/>
          <a:stretch>
            <a:fillRect/>
          </a:stretch>
        </p:blipFill>
        <p:spPr>
          <a:xfrm>
            <a:off x="7522050" y="3981853"/>
            <a:ext cx="1270000" cy="78232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5D0C5FB8-78AC-4319-945F-A456D30139A3}"/>
              </a:ext>
            </a:extLst>
          </p:cNvPr>
          <p:cNvPicPr>
            <a:picLocks noChangeAspect="1"/>
          </p:cNvPicPr>
          <p:nvPr/>
        </p:nvPicPr>
        <p:blipFill>
          <a:blip r:embed="rId3"/>
          <a:stretch>
            <a:fillRect/>
          </a:stretch>
        </p:blipFill>
        <p:spPr>
          <a:xfrm>
            <a:off x="4522740" y="4010685"/>
            <a:ext cx="1270000" cy="782320"/>
          </a:xfrm>
          <a:prstGeom prst="rect">
            <a:avLst/>
          </a:prstGeom>
        </p:spPr>
      </p:pic>
      <p:pic>
        <p:nvPicPr>
          <p:cNvPr id="49" name="Picture 48" descr="A close up of a device&#10;&#10;Description automatically generated">
            <a:extLst>
              <a:ext uri="{FF2B5EF4-FFF2-40B4-BE49-F238E27FC236}">
                <a16:creationId xmlns:a16="http://schemas.microsoft.com/office/drawing/2014/main" id="{121E368A-6289-469C-8B98-17DE334F696D}"/>
              </a:ext>
            </a:extLst>
          </p:cNvPr>
          <p:cNvPicPr>
            <a:picLocks noChangeAspect="1"/>
          </p:cNvPicPr>
          <p:nvPr/>
        </p:nvPicPr>
        <p:blipFill>
          <a:blip r:embed="rId4"/>
          <a:stretch>
            <a:fillRect/>
          </a:stretch>
        </p:blipFill>
        <p:spPr>
          <a:xfrm>
            <a:off x="6074544" y="4009912"/>
            <a:ext cx="1169778" cy="1559703"/>
          </a:xfrm>
          <a:prstGeom prst="rect">
            <a:avLst/>
          </a:prstGeom>
        </p:spPr>
      </p:pic>
      <p:pic>
        <p:nvPicPr>
          <p:cNvPr id="2" name="Picture 1">
            <a:extLst>
              <a:ext uri="{FF2B5EF4-FFF2-40B4-BE49-F238E27FC236}">
                <a16:creationId xmlns:a16="http://schemas.microsoft.com/office/drawing/2014/main" id="{668933A7-0A93-4F42-B0E0-075188E273AD}"/>
              </a:ext>
            </a:extLst>
          </p:cNvPr>
          <p:cNvPicPr>
            <a:picLocks noChangeAspect="1"/>
          </p:cNvPicPr>
          <p:nvPr/>
        </p:nvPicPr>
        <p:blipFill>
          <a:blip r:embed="rId5"/>
          <a:stretch>
            <a:fillRect/>
          </a:stretch>
        </p:blipFill>
        <p:spPr>
          <a:xfrm>
            <a:off x="423524" y="3971431"/>
            <a:ext cx="1152716" cy="767079"/>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DC010B33-D120-43CF-B9FD-AFF9DF795639}"/>
              </a:ext>
            </a:extLst>
          </p:cNvPr>
          <p:cNvSpPr txBox="1"/>
          <p:nvPr/>
        </p:nvSpPr>
        <p:spPr>
          <a:xfrm>
            <a:off x="423524" y="4828970"/>
            <a:ext cx="2022371" cy="683264"/>
          </a:xfrm>
          <a:prstGeom prst="rect">
            <a:avLst/>
          </a:prstGeom>
          <a:noFill/>
        </p:spPr>
        <p:txBody>
          <a:bodyPr wrap="square" rtlCol="0">
            <a:spAutoFit/>
          </a:bodyPr>
          <a:lstStyle/>
          <a:p>
            <a:pPr algn="ctr"/>
            <a:r>
              <a:rPr lang="en-US" sz="1920" dirty="0"/>
              <a:t>Non-US persons incorporate</a:t>
            </a:r>
          </a:p>
        </p:txBody>
      </p:sp>
      <p:pic>
        <p:nvPicPr>
          <p:cNvPr id="1026" name="Picture 2" descr="Image result for bank building">
            <a:extLst>
              <a:ext uri="{FF2B5EF4-FFF2-40B4-BE49-F238E27FC236}">
                <a16:creationId xmlns:a16="http://schemas.microsoft.com/office/drawing/2014/main" id="{24C4A874-7372-4B81-99CF-A3B09ABE0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458" y="2749686"/>
            <a:ext cx="1708391" cy="28017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C5C959E-6997-406D-A63A-ACD233CEB200}"/>
              </a:ext>
            </a:extLst>
          </p:cNvPr>
          <p:cNvSpPr txBox="1"/>
          <p:nvPr/>
        </p:nvSpPr>
        <p:spPr>
          <a:xfrm>
            <a:off x="2539414" y="5622526"/>
            <a:ext cx="1950478" cy="978729"/>
          </a:xfrm>
          <a:prstGeom prst="rect">
            <a:avLst/>
          </a:prstGeom>
          <a:noFill/>
        </p:spPr>
        <p:txBody>
          <a:bodyPr wrap="square" rtlCol="0">
            <a:spAutoFit/>
          </a:bodyPr>
          <a:lstStyle/>
          <a:p>
            <a:pPr algn="ctr"/>
            <a:r>
              <a:rPr lang="en-US" sz="1920" dirty="0"/>
              <a:t>US corporation that conducts US operations</a:t>
            </a:r>
          </a:p>
        </p:txBody>
      </p:sp>
      <p:sp>
        <p:nvSpPr>
          <p:cNvPr id="7" name="TextBox 6">
            <a:extLst>
              <a:ext uri="{FF2B5EF4-FFF2-40B4-BE49-F238E27FC236}">
                <a16:creationId xmlns:a16="http://schemas.microsoft.com/office/drawing/2014/main" id="{270EB451-6280-4B3C-835B-F000680FAA05}"/>
              </a:ext>
            </a:extLst>
          </p:cNvPr>
          <p:cNvSpPr txBox="1"/>
          <p:nvPr/>
        </p:nvSpPr>
        <p:spPr>
          <a:xfrm>
            <a:off x="5865893" y="2586775"/>
            <a:ext cx="1572570" cy="1274195"/>
          </a:xfrm>
          <a:prstGeom prst="rect">
            <a:avLst/>
          </a:prstGeom>
          <a:noFill/>
          <a:ln>
            <a:solidFill>
              <a:schemeClr val="tx1"/>
            </a:solidFill>
          </a:ln>
        </p:spPr>
        <p:txBody>
          <a:bodyPr wrap="square" rtlCol="0">
            <a:spAutoFit/>
          </a:bodyPr>
          <a:lstStyle/>
          <a:p>
            <a:pPr algn="ctr"/>
            <a:r>
              <a:rPr lang="en-US" sz="1920" dirty="0"/>
              <a:t>501(c)(4) or (c)(6) “Dark Money” corporation</a:t>
            </a:r>
          </a:p>
        </p:txBody>
      </p:sp>
      <p:sp>
        <p:nvSpPr>
          <p:cNvPr id="15" name="TextBox 14">
            <a:extLst>
              <a:ext uri="{FF2B5EF4-FFF2-40B4-BE49-F238E27FC236}">
                <a16:creationId xmlns:a16="http://schemas.microsoft.com/office/drawing/2014/main" id="{6F4E8855-9C01-41B4-AC60-D71E892EE60C}"/>
              </a:ext>
            </a:extLst>
          </p:cNvPr>
          <p:cNvSpPr txBox="1"/>
          <p:nvPr/>
        </p:nvSpPr>
        <p:spPr>
          <a:xfrm>
            <a:off x="9029044" y="2759317"/>
            <a:ext cx="1446241" cy="683264"/>
          </a:xfrm>
          <a:prstGeom prst="rect">
            <a:avLst/>
          </a:prstGeom>
          <a:noFill/>
          <a:ln>
            <a:solidFill>
              <a:schemeClr val="tx1"/>
            </a:solidFill>
          </a:ln>
        </p:spPr>
        <p:txBody>
          <a:bodyPr wrap="square" rtlCol="0">
            <a:spAutoFit/>
          </a:bodyPr>
          <a:lstStyle/>
          <a:p>
            <a:pPr algn="ctr"/>
            <a:r>
              <a:rPr lang="en-US" sz="1920" dirty="0"/>
              <a:t>Super PACs</a:t>
            </a:r>
          </a:p>
        </p:txBody>
      </p:sp>
      <p:sp>
        <p:nvSpPr>
          <p:cNvPr id="16" name="TextBox 15">
            <a:extLst>
              <a:ext uri="{FF2B5EF4-FFF2-40B4-BE49-F238E27FC236}">
                <a16:creationId xmlns:a16="http://schemas.microsoft.com/office/drawing/2014/main" id="{066E3CD4-3A0B-4B52-AE9A-C411D875E5B1}"/>
              </a:ext>
            </a:extLst>
          </p:cNvPr>
          <p:cNvSpPr txBox="1"/>
          <p:nvPr/>
        </p:nvSpPr>
        <p:spPr>
          <a:xfrm>
            <a:off x="6060035" y="5731975"/>
            <a:ext cx="1184286" cy="978729"/>
          </a:xfrm>
          <a:prstGeom prst="rect">
            <a:avLst/>
          </a:prstGeom>
          <a:noFill/>
        </p:spPr>
        <p:txBody>
          <a:bodyPr wrap="square" rtlCol="0">
            <a:spAutoFit/>
          </a:bodyPr>
          <a:lstStyle/>
          <a:p>
            <a:pPr algn="ctr"/>
            <a:r>
              <a:rPr lang="en-US" sz="1920" dirty="0"/>
              <a:t>Does not disclose donors</a:t>
            </a:r>
          </a:p>
        </p:txBody>
      </p:sp>
      <p:sp>
        <p:nvSpPr>
          <p:cNvPr id="21" name="TextBox 20">
            <a:extLst>
              <a:ext uri="{FF2B5EF4-FFF2-40B4-BE49-F238E27FC236}">
                <a16:creationId xmlns:a16="http://schemas.microsoft.com/office/drawing/2014/main" id="{55165024-4B46-4345-AEF3-C6D46A95AA2A}"/>
              </a:ext>
            </a:extLst>
          </p:cNvPr>
          <p:cNvSpPr txBox="1"/>
          <p:nvPr/>
        </p:nvSpPr>
        <p:spPr>
          <a:xfrm>
            <a:off x="9113536" y="5622527"/>
            <a:ext cx="1277257" cy="1274195"/>
          </a:xfrm>
          <a:prstGeom prst="rect">
            <a:avLst/>
          </a:prstGeom>
          <a:noFill/>
        </p:spPr>
        <p:txBody>
          <a:bodyPr wrap="square" rtlCol="0">
            <a:spAutoFit/>
          </a:bodyPr>
          <a:lstStyle/>
          <a:p>
            <a:pPr algn="ctr"/>
            <a:r>
              <a:rPr lang="en-US" sz="1920" dirty="0"/>
              <a:t>Discloses 501(c) corp. as a donor</a:t>
            </a:r>
          </a:p>
        </p:txBody>
      </p:sp>
      <p:sp>
        <p:nvSpPr>
          <p:cNvPr id="1024" name="TextBox 1023">
            <a:extLst>
              <a:ext uri="{FF2B5EF4-FFF2-40B4-BE49-F238E27FC236}">
                <a16:creationId xmlns:a16="http://schemas.microsoft.com/office/drawing/2014/main" id="{D05E6008-BE5E-4D0B-A766-038D6B6E0778}"/>
              </a:ext>
            </a:extLst>
          </p:cNvPr>
          <p:cNvSpPr txBox="1"/>
          <p:nvPr/>
        </p:nvSpPr>
        <p:spPr>
          <a:xfrm>
            <a:off x="10586708" y="4873836"/>
            <a:ext cx="1898684" cy="978729"/>
          </a:xfrm>
          <a:prstGeom prst="rect">
            <a:avLst/>
          </a:prstGeom>
          <a:noFill/>
        </p:spPr>
        <p:txBody>
          <a:bodyPr wrap="square" rtlCol="0">
            <a:spAutoFit/>
          </a:bodyPr>
          <a:lstStyle/>
          <a:p>
            <a:pPr algn="ctr"/>
            <a:r>
              <a:rPr lang="en-US" sz="1920" dirty="0"/>
              <a:t>Unlimited “independent” expenditures</a:t>
            </a:r>
          </a:p>
        </p:txBody>
      </p:sp>
      <p:sp>
        <p:nvSpPr>
          <p:cNvPr id="1027" name="Arrow: Right 1026">
            <a:extLst>
              <a:ext uri="{FF2B5EF4-FFF2-40B4-BE49-F238E27FC236}">
                <a16:creationId xmlns:a16="http://schemas.microsoft.com/office/drawing/2014/main" id="{ECFC2DEC-42B0-4B77-9815-1AA6F445B41C}"/>
              </a:ext>
            </a:extLst>
          </p:cNvPr>
          <p:cNvSpPr/>
          <p:nvPr/>
        </p:nvSpPr>
        <p:spPr>
          <a:xfrm>
            <a:off x="1847095" y="4124304"/>
            <a:ext cx="456806" cy="54052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pic>
        <p:nvPicPr>
          <p:cNvPr id="40" name="Picture 39" descr="A close up of a device&#10;&#10;Description automatically generated">
            <a:extLst>
              <a:ext uri="{FF2B5EF4-FFF2-40B4-BE49-F238E27FC236}">
                <a16:creationId xmlns:a16="http://schemas.microsoft.com/office/drawing/2014/main" id="{CE32C53E-BDB4-46ED-A45E-53B651539629}"/>
              </a:ext>
            </a:extLst>
          </p:cNvPr>
          <p:cNvPicPr>
            <a:picLocks noChangeAspect="1"/>
          </p:cNvPicPr>
          <p:nvPr/>
        </p:nvPicPr>
        <p:blipFill>
          <a:blip r:embed="rId4"/>
          <a:stretch>
            <a:fillRect/>
          </a:stretch>
        </p:blipFill>
        <p:spPr>
          <a:xfrm>
            <a:off x="9167276" y="3901386"/>
            <a:ext cx="1169778" cy="1559703"/>
          </a:xfrm>
          <a:prstGeom prst="rect">
            <a:avLst/>
          </a:prstGeom>
        </p:spPr>
      </p:pic>
      <p:sp>
        <p:nvSpPr>
          <p:cNvPr id="43" name="TextBox 42">
            <a:extLst>
              <a:ext uri="{FF2B5EF4-FFF2-40B4-BE49-F238E27FC236}">
                <a16:creationId xmlns:a16="http://schemas.microsoft.com/office/drawing/2014/main" id="{C1C2DBF0-9671-4C7E-B3E9-4B6964354AB8}"/>
              </a:ext>
            </a:extLst>
          </p:cNvPr>
          <p:cNvSpPr txBox="1"/>
          <p:nvPr/>
        </p:nvSpPr>
        <p:spPr>
          <a:xfrm>
            <a:off x="7439189" y="4877043"/>
            <a:ext cx="1473172" cy="683264"/>
          </a:xfrm>
          <a:prstGeom prst="rect">
            <a:avLst/>
          </a:prstGeom>
          <a:noFill/>
        </p:spPr>
        <p:txBody>
          <a:bodyPr wrap="square" rtlCol="0">
            <a:spAutoFit/>
          </a:bodyPr>
          <a:lstStyle/>
          <a:p>
            <a:pPr algn="ctr"/>
            <a:r>
              <a:rPr lang="en-US" sz="1920" dirty="0"/>
              <a:t>Unlimited donations</a:t>
            </a:r>
            <a:endParaRPr lang="en-US" sz="1920" b="1" dirty="0">
              <a:solidFill>
                <a:srgbClr val="00B050"/>
              </a:solidFill>
            </a:endParaRPr>
          </a:p>
        </p:txBody>
      </p:sp>
      <p:sp>
        <p:nvSpPr>
          <p:cNvPr id="53" name="TextBox 52">
            <a:extLst>
              <a:ext uri="{FF2B5EF4-FFF2-40B4-BE49-F238E27FC236}">
                <a16:creationId xmlns:a16="http://schemas.microsoft.com/office/drawing/2014/main" id="{FAB33414-7E00-4B48-AF5A-84738D2A53E2}"/>
              </a:ext>
            </a:extLst>
          </p:cNvPr>
          <p:cNvSpPr txBox="1"/>
          <p:nvPr/>
        </p:nvSpPr>
        <p:spPr>
          <a:xfrm>
            <a:off x="4489892" y="4880195"/>
            <a:ext cx="1473172" cy="683264"/>
          </a:xfrm>
          <a:prstGeom prst="rect">
            <a:avLst/>
          </a:prstGeom>
          <a:noFill/>
        </p:spPr>
        <p:txBody>
          <a:bodyPr wrap="square" rtlCol="0">
            <a:spAutoFit/>
          </a:bodyPr>
          <a:lstStyle/>
          <a:p>
            <a:pPr algn="ctr"/>
            <a:r>
              <a:rPr lang="en-US" sz="1920" dirty="0"/>
              <a:t>Unlimited donations</a:t>
            </a:r>
            <a:endParaRPr lang="en-US" sz="1920" b="1" dirty="0">
              <a:solidFill>
                <a:srgbClr val="00B050"/>
              </a:solidFill>
            </a:endParaRPr>
          </a:p>
        </p:txBody>
      </p:sp>
      <p:sp>
        <p:nvSpPr>
          <p:cNvPr id="1029" name="TextBox 1028">
            <a:extLst>
              <a:ext uri="{FF2B5EF4-FFF2-40B4-BE49-F238E27FC236}">
                <a16:creationId xmlns:a16="http://schemas.microsoft.com/office/drawing/2014/main" id="{2F68C491-1E35-49C2-9CC7-741FBE66C371}"/>
              </a:ext>
            </a:extLst>
          </p:cNvPr>
          <p:cNvSpPr txBox="1"/>
          <p:nvPr/>
        </p:nvSpPr>
        <p:spPr>
          <a:xfrm>
            <a:off x="145144" y="7524205"/>
            <a:ext cx="12714513" cy="289310"/>
          </a:xfrm>
          <a:prstGeom prst="rect">
            <a:avLst/>
          </a:prstGeom>
          <a:noFill/>
        </p:spPr>
        <p:txBody>
          <a:bodyPr wrap="square" rtlCol="0">
            <a:spAutoFit/>
          </a:bodyPr>
          <a:lstStyle/>
          <a:p>
            <a:pPr algn="ctr"/>
            <a:r>
              <a:rPr lang="en-US" sz="1280" dirty="0"/>
              <a:t>“John Paul Stevens Was Right: Citizens United Opened the Door to Foreign Money in U.S. Elections”, by Jon Schwarz, The Intercept, July 18, 2019</a:t>
            </a:r>
          </a:p>
        </p:txBody>
      </p:sp>
      <p:sp>
        <p:nvSpPr>
          <p:cNvPr id="26" name="TextBox 25">
            <a:extLst>
              <a:ext uri="{FF2B5EF4-FFF2-40B4-BE49-F238E27FC236}">
                <a16:creationId xmlns:a16="http://schemas.microsoft.com/office/drawing/2014/main" id="{799C8565-2125-4552-8FD4-C1E7F44F99AB}"/>
              </a:ext>
            </a:extLst>
          </p:cNvPr>
          <p:cNvSpPr txBox="1"/>
          <p:nvPr/>
        </p:nvSpPr>
        <p:spPr>
          <a:xfrm>
            <a:off x="8217934" y="1473218"/>
            <a:ext cx="1898684" cy="978729"/>
          </a:xfrm>
          <a:prstGeom prst="rect">
            <a:avLst/>
          </a:prstGeom>
          <a:noFill/>
        </p:spPr>
        <p:txBody>
          <a:bodyPr wrap="square" rtlCol="0">
            <a:spAutoFit/>
          </a:bodyPr>
          <a:lstStyle/>
          <a:p>
            <a:pPr algn="ctr"/>
            <a:r>
              <a:rPr lang="en-US" sz="1920" dirty="0"/>
              <a:t>Unlimited “independent” expenditures</a:t>
            </a:r>
          </a:p>
        </p:txBody>
      </p:sp>
      <p:sp>
        <p:nvSpPr>
          <p:cNvPr id="28" name="Oval 27">
            <a:extLst>
              <a:ext uri="{FF2B5EF4-FFF2-40B4-BE49-F238E27FC236}">
                <a16:creationId xmlns:a16="http://schemas.microsoft.com/office/drawing/2014/main" id="{1B2808A2-8FAC-4C0A-A9B6-5FFD3F98B623}"/>
              </a:ext>
            </a:extLst>
          </p:cNvPr>
          <p:cNvSpPr/>
          <p:nvPr/>
        </p:nvSpPr>
        <p:spPr>
          <a:xfrm>
            <a:off x="4343095" y="3948352"/>
            <a:ext cx="1629292" cy="8861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9" name="Oval 28">
            <a:extLst>
              <a:ext uri="{FF2B5EF4-FFF2-40B4-BE49-F238E27FC236}">
                <a16:creationId xmlns:a16="http://schemas.microsoft.com/office/drawing/2014/main" id="{A9888E0D-53D2-4809-BF44-C7BCD9A8DC20}"/>
              </a:ext>
            </a:extLst>
          </p:cNvPr>
          <p:cNvSpPr/>
          <p:nvPr/>
        </p:nvSpPr>
        <p:spPr>
          <a:xfrm>
            <a:off x="7316488" y="3957882"/>
            <a:ext cx="1629292" cy="8861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0" name="Oval 29">
            <a:extLst>
              <a:ext uri="{FF2B5EF4-FFF2-40B4-BE49-F238E27FC236}">
                <a16:creationId xmlns:a16="http://schemas.microsoft.com/office/drawing/2014/main" id="{4A3C83F0-3C19-4AF6-A46E-15CAB046E843}"/>
              </a:ext>
            </a:extLst>
          </p:cNvPr>
          <p:cNvSpPr/>
          <p:nvPr/>
        </p:nvSpPr>
        <p:spPr>
          <a:xfrm>
            <a:off x="10559845" y="3994017"/>
            <a:ext cx="1629292" cy="8861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1" name="Oval 30">
            <a:extLst>
              <a:ext uri="{FF2B5EF4-FFF2-40B4-BE49-F238E27FC236}">
                <a16:creationId xmlns:a16="http://schemas.microsoft.com/office/drawing/2014/main" id="{B46EB122-D5D6-498A-813C-8BC6A0BABDCA}"/>
              </a:ext>
            </a:extLst>
          </p:cNvPr>
          <p:cNvSpPr/>
          <p:nvPr/>
        </p:nvSpPr>
        <p:spPr>
          <a:xfrm rot="19598957">
            <a:off x="7220268" y="2469948"/>
            <a:ext cx="1629292" cy="8861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extBox 5">
            <a:extLst>
              <a:ext uri="{FF2B5EF4-FFF2-40B4-BE49-F238E27FC236}">
                <a16:creationId xmlns:a16="http://schemas.microsoft.com/office/drawing/2014/main" id="{23B66A21-11FF-43A7-A5BA-255621E41A5C}"/>
              </a:ext>
            </a:extLst>
          </p:cNvPr>
          <p:cNvSpPr txBox="1"/>
          <p:nvPr/>
        </p:nvSpPr>
        <p:spPr>
          <a:xfrm>
            <a:off x="6302848" y="4055546"/>
            <a:ext cx="713167" cy="1405641"/>
          </a:xfrm>
          <a:prstGeom prst="rect">
            <a:avLst/>
          </a:prstGeom>
          <a:noFill/>
        </p:spPr>
        <p:txBody>
          <a:bodyPr wrap="square" rtlCol="0">
            <a:spAutoFit/>
          </a:bodyPr>
          <a:lstStyle/>
          <a:p>
            <a:r>
              <a:rPr lang="en-US" sz="8534" dirty="0">
                <a:solidFill>
                  <a:srgbClr val="FF0000"/>
                </a:solidFill>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8158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animBg="1"/>
      <p:bldP spid="15" grpId="0" animBg="1"/>
      <p:bldP spid="16" grpId="0"/>
      <p:bldP spid="21" grpId="0"/>
      <p:bldP spid="1024" grpId="0"/>
      <p:bldP spid="1027" grpId="0" animBg="1"/>
      <p:bldP spid="43" grpId="0"/>
      <p:bldP spid="53" grpId="0"/>
      <p:bldP spid="26" grpId="0"/>
      <p:bldP spid="28" grpId="0" animBg="1"/>
      <p:bldP spid="29" grpId="0" animBg="1"/>
      <p:bldP spid="30" grpId="0" animBg="1"/>
      <p:bldP spid="31"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34265-1B8F-4AE3-A5A6-D64989259CC1}"/>
              </a:ext>
            </a:extLst>
          </p:cNvPr>
          <p:cNvPicPr>
            <a:picLocks noChangeAspect="1"/>
          </p:cNvPicPr>
          <p:nvPr/>
        </p:nvPicPr>
        <p:blipFill>
          <a:blip r:embed="rId3"/>
          <a:stretch>
            <a:fillRect/>
          </a:stretch>
        </p:blipFill>
        <p:spPr>
          <a:xfrm>
            <a:off x="874091" y="915153"/>
            <a:ext cx="5268989" cy="7923293"/>
          </a:xfrm>
          <a:prstGeom prst="rect">
            <a:avLst/>
          </a:prstGeom>
        </p:spPr>
      </p:pic>
      <p:sp>
        <p:nvSpPr>
          <p:cNvPr id="4" name="TextBox 3">
            <a:extLst>
              <a:ext uri="{FF2B5EF4-FFF2-40B4-BE49-F238E27FC236}">
                <a16:creationId xmlns:a16="http://schemas.microsoft.com/office/drawing/2014/main" id="{63E9A27E-B794-4A53-ABD7-8AC4B4EBF791}"/>
              </a:ext>
            </a:extLst>
          </p:cNvPr>
          <p:cNvSpPr txBox="1"/>
          <p:nvPr/>
        </p:nvSpPr>
        <p:spPr>
          <a:xfrm>
            <a:off x="6612340" y="1302311"/>
            <a:ext cx="5829042" cy="7094250"/>
          </a:xfrm>
          <a:prstGeom prst="rect">
            <a:avLst/>
          </a:prstGeom>
          <a:noFill/>
        </p:spPr>
        <p:txBody>
          <a:bodyPr wrap="square" rtlCol="0">
            <a:spAutoFit/>
          </a:bodyPr>
          <a:lstStyle/>
          <a:p>
            <a:r>
              <a:rPr lang="en-US" sz="3600" dirty="0">
                <a:latin typeface="Helvetica Neue Light" panose="020B0604020202020204" charset="0"/>
              </a:rPr>
              <a:t>H. J. Res. 1 by </a:t>
            </a:r>
            <a:r>
              <a:rPr lang="en-US" sz="3600" dirty="0" err="1">
                <a:latin typeface="Helvetica Neue Light" panose="020B0604020202020204" charset="0"/>
              </a:rPr>
              <a:t>Deutch</a:t>
            </a:r>
            <a:r>
              <a:rPr lang="en-US" sz="3600" dirty="0">
                <a:latin typeface="Helvetica Neue Light" panose="020B0604020202020204" charset="0"/>
              </a:rPr>
              <a:t>:</a:t>
            </a:r>
          </a:p>
          <a:p>
            <a:pPr marL="285750" indent="-285750">
              <a:spcBef>
                <a:spcPts val="1200"/>
              </a:spcBef>
              <a:buFont typeface="Arial" panose="020B0604020202020204" pitchFamily="34" charset="0"/>
              <a:buChar char="•"/>
            </a:pPr>
            <a:r>
              <a:rPr lang="en-US" sz="3600" dirty="0">
                <a:latin typeface="Helvetica Neue Light" panose="020B0604020202020204" charset="0"/>
              </a:rPr>
              <a:t>“May” regulate and set reasonable limits on raising and spending of money by candidates and others</a:t>
            </a:r>
          </a:p>
          <a:p>
            <a:pPr marL="285750" indent="-285750">
              <a:spcBef>
                <a:spcPts val="1200"/>
              </a:spcBef>
              <a:buFont typeface="Arial" panose="020B0604020202020204" pitchFamily="34" charset="0"/>
              <a:buChar char="•"/>
            </a:pPr>
            <a:r>
              <a:rPr lang="en-US" sz="3600" dirty="0">
                <a:latin typeface="Helvetica Neue Light" panose="020B0604020202020204" charset="0"/>
              </a:rPr>
              <a:t>“May” distinguish between natural persons and corporations</a:t>
            </a:r>
          </a:p>
          <a:p>
            <a:pPr>
              <a:spcBef>
                <a:spcPts val="2400"/>
              </a:spcBef>
            </a:pPr>
            <a:r>
              <a:rPr lang="en-US" sz="3600" dirty="0">
                <a:latin typeface="Helvetica Neue Light" panose="020B0604020202020204" charset="0"/>
              </a:rPr>
              <a:t>Companion:</a:t>
            </a:r>
          </a:p>
          <a:p>
            <a:pPr>
              <a:spcBef>
                <a:spcPts val="600"/>
              </a:spcBef>
            </a:pPr>
            <a:r>
              <a:rPr lang="en-US" sz="3600" dirty="0">
                <a:latin typeface="Helvetica Neue Light" panose="020B0604020202020204" charset="0"/>
              </a:rPr>
              <a:t>S. J. Res. 25 by </a:t>
            </a:r>
            <a:r>
              <a:rPr lang="en-US" sz="3600" dirty="0" err="1">
                <a:latin typeface="Helvetica Neue Light" panose="020B0604020202020204" charset="0"/>
              </a:rPr>
              <a:t>Shaheen</a:t>
            </a:r>
            <a:endParaRPr lang="en-US" sz="3600" dirty="0">
              <a:latin typeface="Helvetica Neue Light" panose="020B0604020202020204" charset="0"/>
            </a:endParaRPr>
          </a:p>
          <a:p>
            <a:endParaRPr lang="en-US" dirty="0"/>
          </a:p>
        </p:txBody>
      </p:sp>
    </p:spTree>
    <p:extLst>
      <p:ext uri="{BB962C8B-B14F-4D97-AF65-F5344CB8AC3E}">
        <p14:creationId xmlns:p14="http://schemas.microsoft.com/office/powerpoint/2010/main" val="212888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body" idx="4294967295"/>
          </p:nvPr>
        </p:nvSpPr>
        <p:spPr>
          <a:xfrm>
            <a:off x="173581" y="3077475"/>
            <a:ext cx="12520889" cy="625067"/>
          </a:xfrm>
          <a:prstGeom prst="rect">
            <a:avLst/>
          </a:prstGeom>
          <a:noFill/>
          <a:ln>
            <a:noFill/>
          </a:ln>
        </p:spPr>
        <p:txBody>
          <a:bodyPr spcFirstLastPara="1" vert="horz" wrap="square" lIns="130027" tIns="130027" rIns="130027" bIns="130027" rtlCol="0" anchor="t" anchorCtr="0">
            <a:noAutofit/>
          </a:bodyPr>
          <a:lstStyle/>
          <a:p>
            <a:pPr marL="0" indent="0" algn="ctr">
              <a:spcBef>
                <a:spcPts val="0"/>
              </a:spcBef>
              <a:buNone/>
            </a:pPr>
            <a:r>
              <a:rPr lang="en" sz="3555" b="1" i="1" dirty="0">
                <a:solidFill>
                  <a:srgbClr val="002060"/>
                </a:solidFill>
                <a:latin typeface="Calibri"/>
                <a:ea typeface="Calibri"/>
                <a:cs typeface="Calibri"/>
                <a:sym typeface="Calibri"/>
              </a:rPr>
              <a:t>Who supports the For Our Freedom Amendment? </a:t>
            </a:r>
            <a:endParaRPr b="1" i="1" dirty="0">
              <a:solidFill>
                <a:srgbClr val="002060"/>
              </a:solidFill>
              <a:latin typeface="Calibri"/>
              <a:ea typeface="Calibri"/>
              <a:cs typeface="Calibri"/>
              <a:sym typeface="Calibri"/>
            </a:endParaRPr>
          </a:p>
          <a:p>
            <a:pPr marL="0" indent="0" algn="ctr">
              <a:spcBef>
                <a:spcPts val="1422"/>
              </a:spcBef>
              <a:buNone/>
            </a:pPr>
            <a:endParaRPr b="1" dirty="0">
              <a:solidFill>
                <a:srgbClr val="002060"/>
              </a:solidFill>
              <a:latin typeface="Calibri"/>
              <a:ea typeface="Calibri"/>
              <a:cs typeface="Calibri"/>
              <a:sym typeface="Calibri"/>
            </a:endParaRPr>
          </a:p>
          <a:p>
            <a:pPr marL="0" indent="0" algn="ctr">
              <a:spcBef>
                <a:spcPts val="1422"/>
              </a:spcBef>
              <a:buNone/>
            </a:pPr>
            <a:endParaRPr b="1" dirty="0">
              <a:solidFill>
                <a:srgbClr val="002060"/>
              </a:solidFill>
              <a:latin typeface="Calibri"/>
              <a:ea typeface="Calibri"/>
              <a:cs typeface="Calibri"/>
              <a:sym typeface="Calibri"/>
            </a:endParaRPr>
          </a:p>
          <a:p>
            <a:pPr marL="0" indent="0">
              <a:spcBef>
                <a:spcPts val="1422"/>
              </a:spcBef>
              <a:buNone/>
            </a:pPr>
            <a:endParaRPr b="1" dirty="0">
              <a:solidFill>
                <a:srgbClr val="002060"/>
              </a:solidFill>
              <a:latin typeface="Calibri"/>
              <a:ea typeface="Calibri"/>
              <a:cs typeface="Calibri"/>
              <a:sym typeface="Calibri"/>
            </a:endParaRPr>
          </a:p>
          <a:p>
            <a:pPr marL="0" indent="0">
              <a:spcBef>
                <a:spcPts val="1422"/>
              </a:spcBef>
              <a:buNone/>
            </a:pPr>
            <a:endParaRPr sz="1920" b="1" dirty="0">
              <a:solidFill>
                <a:srgbClr val="002060"/>
              </a:solidFill>
              <a:highlight>
                <a:srgbClr val="FFFFFF"/>
              </a:highlight>
              <a:latin typeface="Lato"/>
              <a:ea typeface="Lato"/>
              <a:cs typeface="Lato"/>
              <a:sym typeface="Lato"/>
            </a:endParaRPr>
          </a:p>
        </p:txBody>
      </p:sp>
      <p:sp>
        <p:nvSpPr>
          <p:cNvPr id="149" name="Google Shape;149;p20"/>
          <p:cNvSpPr txBox="1"/>
          <p:nvPr/>
        </p:nvSpPr>
        <p:spPr>
          <a:xfrm>
            <a:off x="9476160" y="5408248"/>
            <a:ext cx="3815253" cy="754347"/>
          </a:xfrm>
          <a:prstGeom prst="rect">
            <a:avLst/>
          </a:prstGeom>
          <a:noFill/>
          <a:ln>
            <a:noFill/>
          </a:ln>
        </p:spPr>
        <p:txBody>
          <a:bodyPr spcFirstLastPara="1" wrap="square" lIns="130027" tIns="64995" rIns="130027" bIns="64995" anchor="t" anchorCtr="0">
            <a:noAutofit/>
          </a:bodyPr>
          <a:lstStyle/>
          <a:p>
            <a:pPr>
              <a:buClr>
                <a:srgbClr val="7F7F7F"/>
              </a:buClr>
              <a:buSzPts val="600"/>
            </a:pPr>
            <a:r>
              <a:rPr lang="en" sz="1707">
                <a:latin typeface="Calibri"/>
                <a:ea typeface="Calibri"/>
                <a:cs typeface="Calibri"/>
                <a:sym typeface="Calibri"/>
              </a:rPr>
              <a:t>Source: Univ of Maryland Study, 2018</a:t>
            </a:r>
            <a:endParaRPr sz="1707">
              <a:latin typeface="Calibri"/>
              <a:ea typeface="Calibri"/>
              <a:cs typeface="Calibri"/>
              <a:sym typeface="Calibri"/>
            </a:endParaRPr>
          </a:p>
          <a:p>
            <a:pPr>
              <a:buClr>
                <a:srgbClr val="7F7F7F"/>
              </a:buClr>
              <a:buSzPts val="600"/>
            </a:pPr>
            <a:endParaRPr sz="1707">
              <a:latin typeface="Calibri"/>
              <a:ea typeface="Calibri"/>
              <a:cs typeface="Calibri"/>
              <a:sym typeface="Calibri"/>
            </a:endParaRPr>
          </a:p>
        </p:txBody>
      </p:sp>
      <p:pic>
        <p:nvPicPr>
          <p:cNvPr id="150" name="Google Shape;150;p20"/>
          <p:cNvPicPr preferRelativeResize="0"/>
          <p:nvPr/>
        </p:nvPicPr>
        <p:blipFill>
          <a:blip r:embed="rId3">
            <a:alphaModFix/>
          </a:blip>
          <a:stretch>
            <a:fillRect/>
          </a:stretch>
        </p:blipFill>
        <p:spPr>
          <a:xfrm>
            <a:off x="1758507" y="4074137"/>
            <a:ext cx="1759394" cy="1134222"/>
          </a:xfrm>
          <a:prstGeom prst="rect">
            <a:avLst/>
          </a:prstGeom>
          <a:noFill/>
          <a:ln>
            <a:noFill/>
          </a:ln>
        </p:spPr>
      </p:pic>
      <p:pic>
        <p:nvPicPr>
          <p:cNvPr id="151" name="Google Shape;151;p20"/>
          <p:cNvPicPr preferRelativeResize="0"/>
          <p:nvPr/>
        </p:nvPicPr>
        <p:blipFill>
          <a:blip r:embed="rId4">
            <a:alphaModFix/>
          </a:blip>
          <a:stretch>
            <a:fillRect/>
          </a:stretch>
        </p:blipFill>
        <p:spPr>
          <a:xfrm>
            <a:off x="6493419" y="5519769"/>
            <a:ext cx="1264876" cy="868624"/>
          </a:xfrm>
          <a:prstGeom prst="rect">
            <a:avLst/>
          </a:prstGeom>
          <a:noFill/>
          <a:ln>
            <a:noFill/>
          </a:ln>
        </p:spPr>
      </p:pic>
      <p:pic>
        <p:nvPicPr>
          <p:cNvPr id="152" name="Google Shape;152;p20"/>
          <p:cNvPicPr preferRelativeResize="0"/>
          <p:nvPr/>
        </p:nvPicPr>
        <p:blipFill>
          <a:blip r:embed="rId5">
            <a:alphaModFix/>
          </a:blip>
          <a:stretch>
            <a:fillRect/>
          </a:stretch>
        </p:blipFill>
        <p:spPr>
          <a:xfrm>
            <a:off x="2190710" y="5319485"/>
            <a:ext cx="1264893" cy="1098045"/>
          </a:xfrm>
          <a:prstGeom prst="rect">
            <a:avLst/>
          </a:prstGeom>
          <a:noFill/>
          <a:ln>
            <a:noFill/>
          </a:ln>
        </p:spPr>
      </p:pic>
      <p:pic>
        <p:nvPicPr>
          <p:cNvPr id="153" name="Google Shape;153;p20"/>
          <p:cNvPicPr preferRelativeResize="0"/>
          <p:nvPr/>
        </p:nvPicPr>
        <p:blipFill>
          <a:blip r:embed="rId6">
            <a:alphaModFix/>
          </a:blip>
          <a:stretch>
            <a:fillRect/>
          </a:stretch>
        </p:blipFill>
        <p:spPr>
          <a:xfrm>
            <a:off x="6479201" y="4355741"/>
            <a:ext cx="937105" cy="940029"/>
          </a:xfrm>
          <a:prstGeom prst="rect">
            <a:avLst/>
          </a:prstGeom>
          <a:noFill/>
          <a:ln>
            <a:noFill/>
          </a:ln>
        </p:spPr>
      </p:pic>
      <p:sp>
        <p:nvSpPr>
          <p:cNvPr id="154" name="Google Shape;154;p20"/>
          <p:cNvSpPr txBox="1">
            <a:spLocks noGrp="1"/>
          </p:cNvSpPr>
          <p:nvPr>
            <p:ph type="body" idx="4294967295"/>
          </p:nvPr>
        </p:nvSpPr>
        <p:spPr>
          <a:xfrm>
            <a:off x="3723802" y="4464876"/>
            <a:ext cx="2327893" cy="535893"/>
          </a:xfrm>
          <a:prstGeom prst="rect">
            <a:avLst/>
          </a:prstGeom>
          <a:noFill/>
          <a:ln>
            <a:noFill/>
          </a:ln>
        </p:spPr>
        <p:txBody>
          <a:bodyPr spcFirstLastPara="1" vert="horz" wrap="square" lIns="130027" tIns="130027" rIns="130027" bIns="130027" rtlCol="0" anchor="t" anchorCtr="0">
            <a:noAutofit/>
          </a:bodyPr>
          <a:lstStyle/>
          <a:p>
            <a:pPr marL="0" indent="0">
              <a:lnSpc>
                <a:spcPct val="50000"/>
              </a:lnSpc>
              <a:spcBef>
                <a:spcPts val="0"/>
              </a:spcBef>
              <a:buNone/>
            </a:pPr>
            <a:r>
              <a:rPr lang="en" sz="4125" b="1" dirty="0">
                <a:solidFill>
                  <a:srgbClr val="5B3B7B"/>
                </a:solidFill>
                <a:latin typeface="Calibri"/>
                <a:ea typeface="Calibri"/>
                <a:cs typeface="Calibri"/>
                <a:sym typeface="Calibri"/>
              </a:rPr>
              <a:t>75%</a:t>
            </a:r>
            <a:endParaRPr sz="4125" b="1" dirty="0">
              <a:solidFill>
                <a:srgbClr val="5B3B7B"/>
              </a:solidFill>
              <a:latin typeface="Calibri"/>
              <a:ea typeface="Calibri"/>
              <a:cs typeface="Calibri"/>
              <a:sym typeface="Calibri"/>
            </a:endParaRPr>
          </a:p>
          <a:p>
            <a:pPr marL="0" indent="0">
              <a:lnSpc>
                <a:spcPct val="50000"/>
              </a:lnSpc>
              <a:spcBef>
                <a:spcPts val="1422"/>
              </a:spcBef>
              <a:spcAft>
                <a:spcPts val="1422"/>
              </a:spcAft>
              <a:buNone/>
            </a:pPr>
            <a:r>
              <a:rPr lang="en" sz="2133" b="1" dirty="0">
                <a:solidFill>
                  <a:srgbClr val="5B3B7B"/>
                </a:solidFill>
                <a:latin typeface="Calibri"/>
                <a:ea typeface="Calibri"/>
                <a:cs typeface="Calibri"/>
                <a:sym typeface="Calibri"/>
              </a:rPr>
              <a:t>of Americans</a:t>
            </a:r>
            <a:endParaRPr sz="2133" b="1" dirty="0">
              <a:solidFill>
                <a:srgbClr val="5B3B7B"/>
              </a:solidFill>
              <a:latin typeface="Calibri"/>
              <a:ea typeface="Calibri"/>
              <a:cs typeface="Calibri"/>
              <a:sym typeface="Calibri"/>
            </a:endParaRPr>
          </a:p>
        </p:txBody>
      </p:sp>
      <p:sp>
        <p:nvSpPr>
          <p:cNvPr id="155" name="Google Shape;155;p20"/>
          <p:cNvSpPr txBox="1">
            <a:spLocks noGrp="1"/>
          </p:cNvSpPr>
          <p:nvPr>
            <p:ph type="body" idx="4294967295"/>
          </p:nvPr>
        </p:nvSpPr>
        <p:spPr>
          <a:xfrm>
            <a:off x="7958951" y="5632541"/>
            <a:ext cx="2327893" cy="671573"/>
          </a:xfrm>
          <a:prstGeom prst="rect">
            <a:avLst/>
          </a:prstGeom>
          <a:noFill/>
          <a:ln>
            <a:noFill/>
          </a:ln>
        </p:spPr>
        <p:txBody>
          <a:bodyPr spcFirstLastPara="1" vert="horz" wrap="square" lIns="130027" tIns="130027" rIns="130027" bIns="130027" rtlCol="0" anchor="t" anchorCtr="0">
            <a:noAutofit/>
          </a:bodyPr>
          <a:lstStyle/>
          <a:p>
            <a:pPr marL="0" indent="0">
              <a:lnSpc>
                <a:spcPct val="50000"/>
              </a:lnSpc>
              <a:spcBef>
                <a:spcPts val="0"/>
              </a:spcBef>
              <a:buNone/>
            </a:pPr>
            <a:r>
              <a:rPr lang="en" sz="4125" b="1" dirty="0">
                <a:solidFill>
                  <a:srgbClr val="5B3B7B"/>
                </a:solidFill>
                <a:latin typeface="Calibri"/>
                <a:ea typeface="Calibri"/>
                <a:cs typeface="Calibri"/>
                <a:sym typeface="Calibri"/>
              </a:rPr>
              <a:t>72%</a:t>
            </a:r>
            <a:endParaRPr sz="4125" b="1" dirty="0">
              <a:solidFill>
                <a:srgbClr val="5B3B7B"/>
              </a:solidFill>
              <a:latin typeface="Calibri"/>
              <a:ea typeface="Calibri"/>
              <a:cs typeface="Calibri"/>
              <a:sym typeface="Calibri"/>
            </a:endParaRPr>
          </a:p>
          <a:p>
            <a:pPr marL="0" indent="0">
              <a:lnSpc>
                <a:spcPct val="50000"/>
              </a:lnSpc>
              <a:spcBef>
                <a:spcPts val="1422"/>
              </a:spcBef>
              <a:spcAft>
                <a:spcPts val="1422"/>
              </a:spcAft>
              <a:buNone/>
            </a:pPr>
            <a:r>
              <a:rPr lang="en" sz="2133" b="1" dirty="0">
                <a:solidFill>
                  <a:srgbClr val="5B3B7B"/>
                </a:solidFill>
                <a:latin typeface="Calibri"/>
                <a:ea typeface="Calibri"/>
                <a:cs typeface="Calibri"/>
                <a:sym typeface="Calibri"/>
              </a:rPr>
              <a:t>of Republicans</a:t>
            </a:r>
            <a:endParaRPr sz="2133" b="1" dirty="0">
              <a:solidFill>
                <a:srgbClr val="5B3B7B"/>
              </a:solidFill>
              <a:latin typeface="Calibri"/>
              <a:ea typeface="Calibri"/>
              <a:cs typeface="Calibri"/>
              <a:sym typeface="Calibri"/>
            </a:endParaRPr>
          </a:p>
        </p:txBody>
      </p:sp>
      <p:sp>
        <p:nvSpPr>
          <p:cNvPr id="156" name="Google Shape;156;p20"/>
          <p:cNvSpPr txBox="1">
            <a:spLocks noGrp="1"/>
          </p:cNvSpPr>
          <p:nvPr>
            <p:ph type="body" idx="4294967295"/>
          </p:nvPr>
        </p:nvSpPr>
        <p:spPr>
          <a:xfrm>
            <a:off x="7923072" y="4490004"/>
            <a:ext cx="2327893" cy="671573"/>
          </a:xfrm>
          <a:prstGeom prst="rect">
            <a:avLst/>
          </a:prstGeom>
          <a:noFill/>
          <a:ln>
            <a:noFill/>
          </a:ln>
        </p:spPr>
        <p:txBody>
          <a:bodyPr spcFirstLastPara="1" vert="horz" wrap="square" lIns="130027" tIns="130027" rIns="130027" bIns="130027" rtlCol="0" anchor="t" anchorCtr="0">
            <a:noAutofit/>
          </a:bodyPr>
          <a:lstStyle/>
          <a:p>
            <a:pPr marL="0" indent="0">
              <a:lnSpc>
                <a:spcPct val="50000"/>
              </a:lnSpc>
              <a:spcBef>
                <a:spcPts val="0"/>
              </a:spcBef>
              <a:buNone/>
            </a:pPr>
            <a:r>
              <a:rPr lang="en" sz="4125" b="1" dirty="0">
                <a:solidFill>
                  <a:srgbClr val="5B3B7B"/>
                </a:solidFill>
                <a:latin typeface="Calibri"/>
                <a:ea typeface="Calibri"/>
                <a:cs typeface="Calibri"/>
                <a:sym typeface="Calibri"/>
              </a:rPr>
              <a:t>70%</a:t>
            </a:r>
            <a:endParaRPr sz="4125" b="1" dirty="0">
              <a:solidFill>
                <a:srgbClr val="5B3B7B"/>
              </a:solidFill>
              <a:latin typeface="Calibri"/>
              <a:ea typeface="Calibri"/>
              <a:cs typeface="Calibri"/>
              <a:sym typeface="Calibri"/>
            </a:endParaRPr>
          </a:p>
          <a:p>
            <a:pPr marL="0" indent="0">
              <a:lnSpc>
                <a:spcPct val="50000"/>
              </a:lnSpc>
              <a:spcBef>
                <a:spcPts val="1422"/>
              </a:spcBef>
              <a:spcAft>
                <a:spcPts val="1422"/>
              </a:spcAft>
              <a:buNone/>
            </a:pPr>
            <a:r>
              <a:rPr lang="en" sz="2133" b="1" dirty="0">
                <a:solidFill>
                  <a:srgbClr val="5B3B7B"/>
                </a:solidFill>
                <a:latin typeface="Calibri"/>
                <a:ea typeface="Calibri"/>
                <a:cs typeface="Calibri"/>
                <a:sym typeface="Calibri"/>
              </a:rPr>
              <a:t>of Independents</a:t>
            </a:r>
            <a:endParaRPr sz="2133" b="1" dirty="0">
              <a:solidFill>
                <a:srgbClr val="5B3B7B"/>
              </a:solidFill>
              <a:latin typeface="Calibri"/>
              <a:ea typeface="Calibri"/>
              <a:cs typeface="Calibri"/>
              <a:sym typeface="Calibri"/>
            </a:endParaRPr>
          </a:p>
        </p:txBody>
      </p:sp>
      <p:sp>
        <p:nvSpPr>
          <p:cNvPr id="157" name="Google Shape;157;p20"/>
          <p:cNvSpPr txBox="1">
            <a:spLocks noGrp="1"/>
          </p:cNvSpPr>
          <p:nvPr>
            <p:ph type="body" idx="4294967295"/>
          </p:nvPr>
        </p:nvSpPr>
        <p:spPr>
          <a:xfrm>
            <a:off x="3784889" y="5526352"/>
            <a:ext cx="2327893" cy="671573"/>
          </a:xfrm>
          <a:prstGeom prst="rect">
            <a:avLst/>
          </a:prstGeom>
          <a:noFill/>
          <a:ln>
            <a:noFill/>
          </a:ln>
        </p:spPr>
        <p:txBody>
          <a:bodyPr spcFirstLastPara="1" vert="horz" wrap="square" lIns="130027" tIns="130027" rIns="130027" bIns="130027" rtlCol="0" anchor="t" anchorCtr="0">
            <a:noAutofit/>
          </a:bodyPr>
          <a:lstStyle/>
          <a:p>
            <a:pPr marL="0" indent="0">
              <a:lnSpc>
                <a:spcPct val="50000"/>
              </a:lnSpc>
              <a:spcBef>
                <a:spcPts val="0"/>
              </a:spcBef>
              <a:buNone/>
            </a:pPr>
            <a:r>
              <a:rPr lang="en" sz="4125" b="1" dirty="0">
                <a:solidFill>
                  <a:srgbClr val="5B3B7B"/>
                </a:solidFill>
                <a:latin typeface="Calibri"/>
                <a:ea typeface="Calibri"/>
                <a:cs typeface="Calibri"/>
                <a:sym typeface="Calibri"/>
              </a:rPr>
              <a:t>85%</a:t>
            </a:r>
            <a:endParaRPr sz="4125" b="1" dirty="0">
              <a:solidFill>
                <a:srgbClr val="5B3B7B"/>
              </a:solidFill>
              <a:latin typeface="Calibri"/>
              <a:ea typeface="Calibri"/>
              <a:cs typeface="Calibri"/>
              <a:sym typeface="Calibri"/>
            </a:endParaRPr>
          </a:p>
          <a:p>
            <a:pPr marL="0" indent="0">
              <a:lnSpc>
                <a:spcPct val="50000"/>
              </a:lnSpc>
              <a:spcBef>
                <a:spcPts val="1422"/>
              </a:spcBef>
              <a:spcAft>
                <a:spcPts val="1422"/>
              </a:spcAft>
              <a:buNone/>
            </a:pPr>
            <a:r>
              <a:rPr lang="en" sz="2133" b="1" dirty="0">
                <a:solidFill>
                  <a:srgbClr val="5B3B7B"/>
                </a:solidFill>
                <a:latin typeface="Calibri"/>
                <a:ea typeface="Calibri"/>
                <a:cs typeface="Calibri"/>
                <a:sym typeface="Calibri"/>
              </a:rPr>
              <a:t>of Democrats</a:t>
            </a:r>
            <a:endParaRPr sz="2133" b="1" dirty="0">
              <a:solidFill>
                <a:srgbClr val="5B3B7B"/>
              </a:solidFill>
              <a:latin typeface="Calibri"/>
              <a:ea typeface="Calibri"/>
              <a:cs typeface="Calibri"/>
              <a:sym typeface="Calibri"/>
            </a:endParaRPr>
          </a:p>
        </p:txBody>
      </p:sp>
      <p:sp>
        <p:nvSpPr>
          <p:cNvPr id="158" name="Google Shape;158;p20"/>
          <p:cNvSpPr/>
          <p:nvPr/>
        </p:nvSpPr>
        <p:spPr>
          <a:xfrm>
            <a:off x="353031" y="1612515"/>
            <a:ext cx="11854080" cy="1056000"/>
          </a:xfrm>
          <a:prstGeom prst="rect">
            <a:avLst/>
          </a:prstGeom>
          <a:solidFill>
            <a:srgbClr val="5B2B7B"/>
          </a:solidFill>
          <a:ln w="9525" cap="flat" cmpd="sng">
            <a:solidFill>
              <a:srgbClr val="5B2B7B"/>
            </a:solidFill>
            <a:prstDash val="solid"/>
            <a:round/>
            <a:headEnd type="none" w="sm" len="sm"/>
            <a:tailEnd type="none" w="sm" len="sm"/>
          </a:ln>
        </p:spPr>
        <p:txBody>
          <a:bodyPr spcFirstLastPara="1" wrap="square" lIns="130027" tIns="130027" rIns="130027" bIns="130027" anchor="ctr" anchorCtr="0">
            <a:noAutofit/>
          </a:bodyPr>
          <a:lstStyle/>
          <a:p>
            <a:endParaRPr sz="2560">
              <a:solidFill>
                <a:schemeClr val="bg1"/>
              </a:solidFill>
            </a:endParaRPr>
          </a:p>
        </p:txBody>
      </p:sp>
      <p:sp>
        <p:nvSpPr>
          <p:cNvPr id="159" name="Google Shape;159;p20"/>
          <p:cNvSpPr txBox="1">
            <a:spLocks noGrp="1"/>
          </p:cNvSpPr>
          <p:nvPr>
            <p:ph type="title" idx="4294967295"/>
          </p:nvPr>
        </p:nvSpPr>
        <p:spPr>
          <a:xfrm>
            <a:off x="474418" y="1692728"/>
            <a:ext cx="11732480" cy="975787"/>
          </a:xfrm>
          <a:prstGeom prst="rect">
            <a:avLst/>
          </a:prstGeom>
          <a:noFill/>
          <a:ln>
            <a:noFill/>
          </a:ln>
        </p:spPr>
        <p:txBody>
          <a:bodyPr spcFirstLastPara="1" vert="horz" wrap="square" lIns="130027" tIns="130027" rIns="130027" bIns="130027" rtlCol="0" anchor="b" anchorCtr="0">
            <a:noAutofit/>
          </a:bodyPr>
          <a:lstStyle/>
          <a:p>
            <a:pPr>
              <a:buSzPts val="3000"/>
            </a:pPr>
            <a:r>
              <a:rPr lang="en" sz="4267" dirty="0">
                <a:solidFill>
                  <a:schemeClr val="bg1"/>
                </a:solidFill>
                <a:latin typeface="Oswald"/>
                <a:ea typeface="Oswald"/>
                <a:cs typeface="Oswald"/>
                <a:sym typeface="Oswald"/>
              </a:rPr>
              <a:t>On the Bright Side: A Groundswell for Change</a:t>
            </a:r>
            <a:endParaRPr sz="4267" dirty="0">
              <a:solidFill>
                <a:schemeClr val="bg1"/>
              </a:solidFill>
              <a:latin typeface="Oswald"/>
              <a:ea typeface="Oswald"/>
              <a:cs typeface="Oswald"/>
              <a:sym typeface="Oswald"/>
            </a:endParaRPr>
          </a:p>
        </p:txBody>
      </p:sp>
      <p:pic>
        <p:nvPicPr>
          <p:cNvPr id="160" name="Google Shape;160;p20"/>
          <p:cNvPicPr preferRelativeResize="0"/>
          <p:nvPr/>
        </p:nvPicPr>
        <p:blipFill>
          <a:blip r:embed="rId7">
            <a:alphaModFix/>
          </a:blip>
          <a:stretch>
            <a:fillRect/>
          </a:stretch>
        </p:blipFill>
        <p:spPr>
          <a:xfrm>
            <a:off x="11220565" y="7398613"/>
            <a:ext cx="1473906" cy="1135787"/>
          </a:xfrm>
          <a:prstGeom prst="rect">
            <a:avLst/>
          </a:prstGeom>
          <a:noFill/>
          <a:ln>
            <a:noFill/>
          </a:ln>
        </p:spPr>
      </p:pic>
    </p:spTree>
    <p:extLst>
      <p:ext uri="{BB962C8B-B14F-4D97-AF65-F5344CB8AC3E}">
        <p14:creationId xmlns:p14="http://schemas.microsoft.com/office/powerpoint/2010/main" val="338184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31492"/>
            <a:ext cx="11159067" cy="8870970"/>
          </a:xfrm>
          <a:prstGeom prst="rect">
            <a:avLst/>
          </a:prstGeom>
        </p:spPr>
      </p:pic>
    </p:spTree>
    <p:extLst>
      <p:ext uri="{BB962C8B-B14F-4D97-AF65-F5344CB8AC3E}">
        <p14:creationId xmlns:p14="http://schemas.microsoft.com/office/powerpoint/2010/main" val="2051262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ressional Redistricting and Health: Yes, There is a Link | Blue Shield  of California | News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55" y="-597260"/>
            <a:ext cx="10811592" cy="9671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329917" y="4722912"/>
            <a:ext cx="344966" cy="307777"/>
          </a:xfrm>
          <a:prstGeom prst="rect">
            <a:avLst/>
          </a:prstGeom>
        </p:spPr>
        <p:txBody>
          <a:bodyPr wrap="none">
            <a:spAutoFit/>
          </a:bodyPr>
          <a:lstStyle/>
          <a:p>
            <a:r>
              <a:rPr lang="en-US" b="1" dirty="0"/>
              <a:t>m</a:t>
            </a:r>
            <a:endParaRPr lang="en-US" dirty="0"/>
          </a:p>
        </p:txBody>
      </p:sp>
      <p:sp>
        <p:nvSpPr>
          <p:cNvPr id="3" name="Rectangle 2"/>
          <p:cNvSpPr/>
          <p:nvPr/>
        </p:nvSpPr>
        <p:spPr>
          <a:xfrm>
            <a:off x="6329916" y="2212258"/>
            <a:ext cx="4347915" cy="307777"/>
          </a:xfrm>
          <a:prstGeom prst="rect">
            <a:avLst/>
          </a:prstGeom>
        </p:spPr>
        <p:txBody>
          <a:bodyPr wrap="square">
            <a:spAutoFit/>
          </a:bodyPr>
          <a:lstStyle/>
          <a:p>
            <a:r>
              <a:rPr lang="en-US" b="1" dirty="0"/>
              <a:t>m</a:t>
            </a:r>
            <a:endParaRPr lang="en-US" dirty="0"/>
          </a:p>
        </p:txBody>
      </p:sp>
      <p:sp>
        <p:nvSpPr>
          <p:cNvPr id="4" name="TextBox 3"/>
          <p:cNvSpPr txBox="1"/>
          <p:nvPr/>
        </p:nvSpPr>
        <p:spPr>
          <a:xfrm>
            <a:off x="7154669" y="3307140"/>
            <a:ext cx="6005519" cy="1569660"/>
          </a:xfrm>
          <a:prstGeom prst="rect">
            <a:avLst/>
          </a:prstGeom>
          <a:noFill/>
        </p:spPr>
        <p:txBody>
          <a:bodyPr wrap="square" rtlCol="0">
            <a:spAutoFit/>
          </a:bodyPr>
          <a:lstStyle/>
          <a:p>
            <a:r>
              <a:rPr lang="en-US" sz="3200" b="1" dirty="0"/>
              <a:t>American Promise California 2022 </a:t>
            </a:r>
            <a:endParaRPr lang="en-US" sz="3220" b="1" dirty="0"/>
          </a:p>
          <a:p>
            <a:r>
              <a:rPr lang="en-US" sz="3200" b="1" dirty="0"/>
              <a:t>52 Congressional Districts</a:t>
            </a:r>
          </a:p>
        </p:txBody>
      </p:sp>
    </p:spTree>
    <p:extLst>
      <p:ext uri="{BB962C8B-B14F-4D97-AF65-F5344CB8AC3E}">
        <p14:creationId xmlns:p14="http://schemas.microsoft.com/office/powerpoint/2010/main" val="853668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777CA5-73A5-407F-96BB-4E791F9F90B2}"/>
              </a:ext>
            </a:extLst>
          </p:cNvPr>
          <p:cNvSpPr txBox="1"/>
          <p:nvPr/>
        </p:nvSpPr>
        <p:spPr>
          <a:xfrm>
            <a:off x="0" y="99060"/>
            <a:ext cx="13004800" cy="9555480"/>
          </a:xfrm>
          <a:prstGeom prst="rect">
            <a:avLst/>
          </a:prstGeom>
          <a:blipFill>
            <a:blip r:embed="rId3"/>
            <a:tile tx="0" ty="0" sx="100000" sy="100000" flip="none" algn="tl"/>
          </a:blipFill>
        </p:spPr>
        <p:txBody>
          <a:bodyPr wrap="square" rtlCol="0">
            <a:spAutoFit/>
          </a:bodyPr>
          <a:lstStyle/>
          <a:p>
            <a:endParaRPr lang="en-US" dirty="0"/>
          </a:p>
        </p:txBody>
      </p:sp>
      <p:pic>
        <p:nvPicPr>
          <p:cNvPr id="7" name="Picture 6" descr="A close up of text on a white background&#10;&#10;Description automatically generated">
            <a:extLst>
              <a:ext uri="{FF2B5EF4-FFF2-40B4-BE49-F238E27FC236}">
                <a16:creationId xmlns:a16="http://schemas.microsoft.com/office/drawing/2014/main" id="{DB3DDE5F-21A0-4A2F-8770-01BC582C31CC}"/>
              </a:ext>
            </a:extLst>
          </p:cNvPr>
          <p:cNvPicPr>
            <a:picLocks noChangeAspect="1"/>
          </p:cNvPicPr>
          <p:nvPr/>
        </p:nvPicPr>
        <p:blipFill>
          <a:blip r:embed="rId4"/>
          <a:stretch>
            <a:fillRect/>
          </a:stretch>
        </p:blipFill>
        <p:spPr>
          <a:xfrm>
            <a:off x="467360" y="1805940"/>
            <a:ext cx="12193418" cy="5461635"/>
          </a:xfrm>
          <a:prstGeom prst="rect">
            <a:avLst/>
          </a:prstGeom>
        </p:spPr>
      </p:pic>
    </p:spTree>
    <p:extLst>
      <p:ext uri="{BB962C8B-B14F-4D97-AF65-F5344CB8AC3E}">
        <p14:creationId xmlns:p14="http://schemas.microsoft.com/office/powerpoint/2010/main" val="284211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n old building&#10;&#10;Description automatically generated">
            <a:extLst>
              <a:ext uri="{FF2B5EF4-FFF2-40B4-BE49-F238E27FC236}">
                <a16:creationId xmlns:a16="http://schemas.microsoft.com/office/drawing/2014/main" id="{BEE4BCC0-17B3-47F1-B15D-04E32EE22894}"/>
              </a:ext>
            </a:extLst>
          </p:cNvPr>
          <p:cNvPicPr>
            <a:picLocks noChangeAspect="1"/>
          </p:cNvPicPr>
          <p:nvPr/>
        </p:nvPicPr>
        <p:blipFill rotWithShape="1">
          <a:blip r:embed="rId3"/>
          <a:srcRect r="4665" b="-1"/>
          <a:stretch/>
        </p:blipFill>
        <p:spPr>
          <a:xfrm>
            <a:off x="20" y="10"/>
            <a:ext cx="13004780" cy="9753590"/>
          </a:xfrm>
          <a:prstGeom prst="rect">
            <a:avLst/>
          </a:prstGeom>
        </p:spPr>
      </p:pic>
    </p:spTree>
    <p:extLst>
      <p:ext uri="{BB962C8B-B14F-4D97-AF65-F5344CB8AC3E}">
        <p14:creationId xmlns:p14="http://schemas.microsoft.com/office/powerpoint/2010/main" val="1892191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4914314" y="1212073"/>
            <a:ext cx="0" cy="73223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1FA5781-6D29-4F86-AE93-D83D492BFCB9}"/>
              </a:ext>
            </a:extLst>
          </p:cNvPr>
          <p:cNvPicPr>
            <a:picLocks noChangeAspect="1"/>
          </p:cNvPicPr>
          <p:nvPr/>
        </p:nvPicPr>
        <p:blipFill>
          <a:blip r:embed="rId3"/>
          <a:stretch>
            <a:fillRect/>
          </a:stretch>
        </p:blipFill>
        <p:spPr>
          <a:xfrm>
            <a:off x="4949492" y="2198219"/>
            <a:ext cx="10971147" cy="7555381"/>
          </a:xfrm>
          <a:prstGeom prst="rect">
            <a:avLst/>
          </a:prstGeom>
        </p:spPr>
      </p:pic>
      <p:pic>
        <p:nvPicPr>
          <p:cNvPr id="7" name="Picture 6">
            <a:extLst>
              <a:ext uri="{FF2B5EF4-FFF2-40B4-BE49-F238E27FC236}">
                <a16:creationId xmlns:a16="http://schemas.microsoft.com/office/drawing/2014/main" id="{2EB13172-04D2-4F9E-A703-0D41EF072E1D}"/>
              </a:ext>
            </a:extLst>
          </p:cNvPr>
          <p:cNvPicPr>
            <a:picLocks noChangeAspect="1"/>
          </p:cNvPicPr>
          <p:nvPr/>
        </p:nvPicPr>
        <p:blipFill>
          <a:blip r:embed="rId4"/>
          <a:stretch>
            <a:fillRect/>
          </a:stretch>
        </p:blipFill>
        <p:spPr>
          <a:xfrm rot="5400000">
            <a:off x="-591364" y="1211123"/>
            <a:ext cx="7250581" cy="5437935"/>
          </a:xfrm>
          <a:prstGeom prst="rect">
            <a:avLst/>
          </a:prstGeom>
        </p:spPr>
      </p:pic>
    </p:spTree>
    <p:extLst>
      <p:ext uri="{BB962C8B-B14F-4D97-AF65-F5344CB8AC3E}">
        <p14:creationId xmlns:p14="http://schemas.microsoft.com/office/powerpoint/2010/main" val="109577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CF7EAE-294C-42D0-83FA-F257C3409756}"/>
              </a:ext>
            </a:extLst>
          </p:cNvPr>
          <p:cNvPicPr>
            <a:picLocks noChangeAspect="1"/>
          </p:cNvPicPr>
          <p:nvPr/>
        </p:nvPicPr>
        <p:blipFill>
          <a:blip r:embed="rId3"/>
          <a:stretch>
            <a:fillRect/>
          </a:stretch>
        </p:blipFill>
        <p:spPr>
          <a:xfrm>
            <a:off x="-14136" y="1238644"/>
            <a:ext cx="13103749" cy="7295027"/>
          </a:xfrm>
          <a:prstGeom prst="rect">
            <a:avLst/>
          </a:prstGeom>
        </p:spPr>
      </p:pic>
      <p:sp>
        <p:nvSpPr>
          <p:cNvPr id="3" name="Rectangle 2">
            <a:extLst>
              <a:ext uri="{FF2B5EF4-FFF2-40B4-BE49-F238E27FC236}">
                <a16:creationId xmlns:a16="http://schemas.microsoft.com/office/drawing/2014/main" id="{36EB6004-4B76-46A4-AA94-D09DD767B199}"/>
              </a:ext>
            </a:extLst>
          </p:cNvPr>
          <p:cNvSpPr/>
          <p:nvPr/>
        </p:nvSpPr>
        <p:spPr>
          <a:xfrm>
            <a:off x="0" y="1238644"/>
            <a:ext cx="13117885" cy="7315200"/>
          </a:xfrm>
          <a:prstGeom prst="rect">
            <a:avLst/>
          </a:prstGeom>
          <a:solidFill>
            <a:schemeClr val="bg1">
              <a:lumMod val="6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extBox 1">
            <a:extLst>
              <a:ext uri="{FF2B5EF4-FFF2-40B4-BE49-F238E27FC236}">
                <a16:creationId xmlns:a16="http://schemas.microsoft.com/office/drawing/2014/main" id="{49555B43-4E9B-4BFF-8542-5D510DD69F60}"/>
              </a:ext>
            </a:extLst>
          </p:cNvPr>
          <p:cNvSpPr txBox="1"/>
          <p:nvPr/>
        </p:nvSpPr>
        <p:spPr>
          <a:xfrm>
            <a:off x="294130" y="3801639"/>
            <a:ext cx="12529623" cy="2726387"/>
          </a:xfrm>
          <a:prstGeom prst="rect">
            <a:avLst/>
          </a:prstGeom>
          <a:noFill/>
        </p:spPr>
        <p:txBody>
          <a:bodyPr wrap="square" rtlCol="0">
            <a:spAutoFit/>
          </a:bodyPr>
          <a:lstStyle/>
          <a:p>
            <a:pPr algn="ctr">
              <a:lnSpc>
                <a:spcPct val="150000"/>
              </a:lnSpc>
            </a:pPr>
            <a:r>
              <a:rPr lang="en-US" sz="6000" b="1" dirty="0">
                <a:solidFill>
                  <a:schemeClr val="bg1"/>
                </a:solidFill>
                <a:latin typeface="Helvetica Neue Light" panose="020B0604020202020204" charset="0"/>
              </a:rPr>
              <a:t>Money = Speech</a:t>
            </a:r>
          </a:p>
          <a:p>
            <a:pPr algn="ctr">
              <a:lnSpc>
                <a:spcPct val="150000"/>
              </a:lnSpc>
            </a:pPr>
            <a:r>
              <a:rPr lang="en-US" sz="6000" b="1" dirty="0">
                <a:solidFill>
                  <a:schemeClr val="bg1"/>
                </a:solidFill>
                <a:latin typeface="Helvetica Neue Light" panose="020B0604020202020204" charset="0"/>
              </a:rPr>
              <a:t>Corporations = People</a:t>
            </a:r>
          </a:p>
        </p:txBody>
      </p:sp>
    </p:spTree>
    <p:extLst>
      <p:ext uri="{BB962C8B-B14F-4D97-AF65-F5344CB8AC3E}">
        <p14:creationId xmlns:p14="http://schemas.microsoft.com/office/powerpoint/2010/main" val="218706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TextBox 1">
            <a:extLst>
              <a:ext uri="{FF2B5EF4-FFF2-40B4-BE49-F238E27FC236}">
                <a16:creationId xmlns:a16="http://schemas.microsoft.com/office/drawing/2014/main" id="{09F84245-836D-42AD-A390-EF3B62FC054C}"/>
              </a:ext>
            </a:extLst>
          </p:cNvPr>
          <p:cNvSpPr txBox="1"/>
          <p:nvPr/>
        </p:nvSpPr>
        <p:spPr>
          <a:xfrm>
            <a:off x="869917" y="7042943"/>
            <a:ext cx="2214332" cy="617541"/>
          </a:xfrm>
          <a:prstGeom prst="rect">
            <a:avLst/>
          </a:prstGeom>
          <a:noFill/>
        </p:spPr>
        <p:txBody>
          <a:bodyPr wrap="square" rtlCol="0">
            <a:spAutoFit/>
          </a:bodyPr>
          <a:lstStyle/>
          <a:p>
            <a:r>
              <a:rPr lang="en-US" sz="3413" dirty="0">
                <a:latin typeface="Calibri" panose="020F0502020204030204" pitchFamily="34" charset="0"/>
                <a:cs typeface="Calibri" panose="020F0502020204030204" pitchFamily="34" charset="0"/>
              </a:rPr>
              <a:t>Big Money</a:t>
            </a:r>
          </a:p>
        </p:txBody>
      </p:sp>
      <p:sp>
        <p:nvSpPr>
          <p:cNvPr id="4" name="TextBox 3">
            <a:extLst>
              <a:ext uri="{FF2B5EF4-FFF2-40B4-BE49-F238E27FC236}">
                <a16:creationId xmlns:a16="http://schemas.microsoft.com/office/drawing/2014/main" id="{C3952DED-66E4-48C1-9596-DF223A6B2B86}"/>
              </a:ext>
            </a:extLst>
          </p:cNvPr>
          <p:cNvSpPr txBox="1"/>
          <p:nvPr/>
        </p:nvSpPr>
        <p:spPr>
          <a:xfrm>
            <a:off x="5395686" y="7044760"/>
            <a:ext cx="2978802" cy="617541"/>
          </a:xfrm>
          <a:prstGeom prst="rect">
            <a:avLst/>
          </a:prstGeom>
          <a:noFill/>
        </p:spPr>
        <p:txBody>
          <a:bodyPr wrap="square" rtlCol="0">
            <a:spAutoFit/>
          </a:bodyPr>
          <a:lstStyle/>
          <a:p>
            <a:r>
              <a:rPr lang="en-US" sz="3413" dirty="0">
                <a:latin typeface="Calibri" panose="020F0502020204030204" pitchFamily="34" charset="0"/>
                <a:cs typeface="Calibri" panose="020F0502020204030204" pitchFamily="34" charset="0"/>
              </a:rPr>
              <a:t>Dark Money</a:t>
            </a:r>
          </a:p>
        </p:txBody>
      </p:sp>
      <p:sp>
        <p:nvSpPr>
          <p:cNvPr id="5" name="TextBox 4">
            <a:extLst>
              <a:ext uri="{FF2B5EF4-FFF2-40B4-BE49-F238E27FC236}">
                <a16:creationId xmlns:a16="http://schemas.microsoft.com/office/drawing/2014/main" id="{0741443C-3E9D-4E63-A188-2C9331722806}"/>
              </a:ext>
            </a:extLst>
          </p:cNvPr>
          <p:cNvSpPr txBox="1"/>
          <p:nvPr/>
        </p:nvSpPr>
        <p:spPr>
          <a:xfrm>
            <a:off x="9511956" y="7042941"/>
            <a:ext cx="2978802" cy="617541"/>
          </a:xfrm>
          <a:prstGeom prst="rect">
            <a:avLst/>
          </a:prstGeom>
          <a:noFill/>
        </p:spPr>
        <p:txBody>
          <a:bodyPr wrap="square" rtlCol="0">
            <a:spAutoFit/>
          </a:bodyPr>
          <a:lstStyle/>
          <a:p>
            <a:r>
              <a:rPr lang="en-US" sz="3413" dirty="0">
                <a:latin typeface="Calibri" panose="020F0502020204030204" pitchFamily="34" charset="0"/>
                <a:cs typeface="Calibri" panose="020F0502020204030204" pitchFamily="34" charset="0"/>
              </a:rPr>
              <a:t>Foreign Money</a:t>
            </a:r>
          </a:p>
        </p:txBody>
      </p:sp>
      <p:pic>
        <p:nvPicPr>
          <p:cNvPr id="6" name="Picture 5" descr="A drawing of a cartoon character&#10;&#10;Description automatically generated">
            <a:extLst>
              <a:ext uri="{FF2B5EF4-FFF2-40B4-BE49-F238E27FC236}">
                <a16:creationId xmlns:a16="http://schemas.microsoft.com/office/drawing/2014/main" id="{A42092D4-CE9E-4D8B-922F-FB44E539691F}"/>
              </a:ext>
            </a:extLst>
          </p:cNvPr>
          <p:cNvPicPr>
            <a:picLocks noChangeAspect="1"/>
          </p:cNvPicPr>
          <p:nvPr/>
        </p:nvPicPr>
        <p:blipFill>
          <a:blip r:embed="rId3"/>
          <a:stretch>
            <a:fillRect/>
          </a:stretch>
        </p:blipFill>
        <p:spPr>
          <a:xfrm>
            <a:off x="221235" y="3385341"/>
            <a:ext cx="3047238" cy="3657600"/>
          </a:xfrm>
          <a:prstGeom prst="rect">
            <a:avLst/>
          </a:prstGeom>
        </p:spPr>
      </p:pic>
      <p:pic>
        <p:nvPicPr>
          <p:cNvPr id="7" name="Picture 6">
            <a:extLst>
              <a:ext uri="{FF2B5EF4-FFF2-40B4-BE49-F238E27FC236}">
                <a16:creationId xmlns:a16="http://schemas.microsoft.com/office/drawing/2014/main" id="{A5103859-639A-48E9-AF67-C3B758954030}"/>
              </a:ext>
            </a:extLst>
          </p:cNvPr>
          <p:cNvPicPr>
            <a:picLocks noChangeAspect="1"/>
          </p:cNvPicPr>
          <p:nvPr/>
        </p:nvPicPr>
        <p:blipFill>
          <a:blip r:embed="rId4"/>
          <a:stretch>
            <a:fillRect/>
          </a:stretch>
        </p:blipFill>
        <p:spPr>
          <a:xfrm>
            <a:off x="6230803" y="3022737"/>
            <a:ext cx="3789680" cy="1371600"/>
          </a:xfrm>
          <a:prstGeom prst="rect">
            <a:avLst/>
          </a:prstGeom>
        </p:spPr>
      </p:pic>
      <p:pic>
        <p:nvPicPr>
          <p:cNvPr id="8" name="Picture 7">
            <a:extLst>
              <a:ext uri="{FF2B5EF4-FFF2-40B4-BE49-F238E27FC236}">
                <a16:creationId xmlns:a16="http://schemas.microsoft.com/office/drawing/2014/main" id="{2537AE42-745C-4FD7-AAA7-81CE79037729}"/>
              </a:ext>
            </a:extLst>
          </p:cNvPr>
          <p:cNvPicPr>
            <a:picLocks noChangeAspect="1"/>
          </p:cNvPicPr>
          <p:nvPr/>
        </p:nvPicPr>
        <p:blipFill>
          <a:blip r:embed="rId5"/>
          <a:stretch>
            <a:fillRect/>
          </a:stretch>
        </p:blipFill>
        <p:spPr>
          <a:xfrm>
            <a:off x="5364001" y="4767101"/>
            <a:ext cx="2286000" cy="2275840"/>
          </a:xfrm>
          <a:prstGeom prst="rect">
            <a:avLst/>
          </a:prstGeom>
        </p:spPr>
      </p:pic>
      <p:pic>
        <p:nvPicPr>
          <p:cNvPr id="9" name="Picture 8">
            <a:extLst>
              <a:ext uri="{FF2B5EF4-FFF2-40B4-BE49-F238E27FC236}">
                <a16:creationId xmlns:a16="http://schemas.microsoft.com/office/drawing/2014/main" id="{D858C0C5-1B3B-48B6-883B-82FD9F361190}"/>
              </a:ext>
            </a:extLst>
          </p:cNvPr>
          <p:cNvPicPr>
            <a:picLocks noChangeAspect="1"/>
          </p:cNvPicPr>
          <p:nvPr/>
        </p:nvPicPr>
        <p:blipFill>
          <a:blip r:embed="rId6"/>
          <a:stretch>
            <a:fillRect/>
          </a:stretch>
        </p:blipFill>
        <p:spPr>
          <a:xfrm>
            <a:off x="9604356" y="4945896"/>
            <a:ext cx="2794000" cy="185928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21EC7E37-6FDA-4006-A21C-F3B4871C448F}"/>
              </a:ext>
            </a:extLst>
          </p:cNvPr>
          <p:cNvPicPr>
            <a:picLocks noChangeAspect="1"/>
          </p:cNvPicPr>
          <p:nvPr/>
        </p:nvPicPr>
        <p:blipFill>
          <a:blip r:embed="rId7"/>
          <a:stretch>
            <a:fillRect/>
          </a:stretch>
        </p:blipFill>
        <p:spPr>
          <a:xfrm>
            <a:off x="3596478" y="2621280"/>
            <a:ext cx="2306320" cy="2255520"/>
          </a:xfrm>
          <a:prstGeom prst="rect">
            <a:avLst/>
          </a:prstGeom>
        </p:spPr>
      </p:pic>
      <p:sp>
        <p:nvSpPr>
          <p:cNvPr id="10" name="TextBox 9">
            <a:extLst>
              <a:ext uri="{FF2B5EF4-FFF2-40B4-BE49-F238E27FC236}">
                <a16:creationId xmlns:a16="http://schemas.microsoft.com/office/drawing/2014/main" id="{9E33C3D4-91BC-4F5C-8B92-716B14178121}"/>
              </a:ext>
            </a:extLst>
          </p:cNvPr>
          <p:cNvSpPr txBox="1"/>
          <p:nvPr/>
        </p:nvSpPr>
        <p:spPr>
          <a:xfrm>
            <a:off x="3500702" y="1598198"/>
            <a:ext cx="6011253" cy="814518"/>
          </a:xfrm>
          <a:prstGeom prst="rect">
            <a:avLst/>
          </a:prstGeom>
          <a:noFill/>
        </p:spPr>
        <p:txBody>
          <a:bodyPr wrap="square" rtlCol="0">
            <a:spAutoFit/>
          </a:bodyPr>
          <a:lstStyle/>
          <a:p>
            <a:r>
              <a:rPr lang="en-US" sz="4693" dirty="0">
                <a:latin typeface="Calibri" panose="020F0502020204030204" pitchFamily="34" charset="0"/>
                <a:cs typeface="Calibri" panose="020F0502020204030204" pitchFamily="34" charset="0"/>
              </a:rPr>
              <a:t>Three Money Problems</a:t>
            </a:r>
          </a:p>
        </p:txBody>
      </p:sp>
    </p:spTree>
    <p:extLst>
      <p:ext uri="{BB962C8B-B14F-4D97-AF65-F5344CB8AC3E}">
        <p14:creationId xmlns:p14="http://schemas.microsoft.com/office/powerpoint/2010/main" val="275299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694746E-9D86-49D9-8855-B1FC78F9C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3495" y="6811758"/>
            <a:ext cx="1737811" cy="602830"/>
          </a:xfrm>
          <a:prstGeom prst="rect">
            <a:avLst/>
          </a:prstGeom>
        </p:spPr>
      </p:pic>
      <p:sp>
        <p:nvSpPr>
          <p:cNvPr id="7" name="TextBox 6">
            <a:extLst>
              <a:ext uri="{FF2B5EF4-FFF2-40B4-BE49-F238E27FC236}">
                <a16:creationId xmlns:a16="http://schemas.microsoft.com/office/drawing/2014/main" id="{8A75885A-CC89-40B2-880A-E65BB3C62AD0}"/>
              </a:ext>
            </a:extLst>
          </p:cNvPr>
          <p:cNvSpPr txBox="1"/>
          <p:nvPr/>
        </p:nvSpPr>
        <p:spPr>
          <a:xfrm>
            <a:off x="5136390" y="2852932"/>
            <a:ext cx="6207642" cy="1274195"/>
          </a:xfrm>
          <a:prstGeom prst="rect">
            <a:avLst/>
          </a:prstGeom>
          <a:noFill/>
        </p:spPr>
        <p:txBody>
          <a:bodyPr wrap="square" rtlCol="0">
            <a:spAutoFit/>
          </a:bodyPr>
          <a:lstStyle/>
          <a:p>
            <a:r>
              <a:rPr lang="en-US" sz="2560" dirty="0">
                <a:latin typeface="Helvetica Neue Light" panose="020B0604020202020204" charset="0"/>
              </a:rPr>
              <a:t>*Out of all </a:t>
            </a:r>
            <a:r>
              <a:rPr lang="en-US" sz="2560" b="1" dirty="0">
                <a:latin typeface="Helvetica Neue Light" panose="020B0604020202020204" charset="0"/>
              </a:rPr>
              <a:t>individual </a:t>
            </a:r>
            <a:r>
              <a:rPr lang="en-US" sz="2560" dirty="0">
                <a:latin typeface="Helvetica Neue Light" panose="020B0604020202020204" charset="0"/>
              </a:rPr>
              <a:t>contributions to federal candidates, PACs, parties and outside groups.</a:t>
            </a:r>
          </a:p>
        </p:txBody>
      </p:sp>
      <p:sp>
        <p:nvSpPr>
          <p:cNvPr id="10" name="TextBox 9">
            <a:extLst>
              <a:ext uri="{FF2B5EF4-FFF2-40B4-BE49-F238E27FC236}">
                <a16:creationId xmlns:a16="http://schemas.microsoft.com/office/drawing/2014/main" id="{B98D9898-CBFB-48FF-B907-B9B3843DC9A7}"/>
              </a:ext>
            </a:extLst>
          </p:cNvPr>
          <p:cNvSpPr txBox="1"/>
          <p:nvPr/>
        </p:nvSpPr>
        <p:spPr>
          <a:xfrm>
            <a:off x="936326" y="2388257"/>
            <a:ext cx="3611075" cy="923330"/>
          </a:xfrm>
          <a:prstGeom prst="rect">
            <a:avLst/>
          </a:prstGeom>
          <a:noFill/>
        </p:spPr>
        <p:txBody>
          <a:bodyPr wrap="square" rtlCol="0">
            <a:spAutoFit/>
          </a:bodyPr>
          <a:lstStyle/>
          <a:p>
            <a:pPr algn="ctr"/>
            <a:r>
              <a:rPr lang="en-US" sz="2700" dirty="0">
                <a:latin typeface="Helvetica Neue Light" panose="020B0604020202020204" charset="0"/>
              </a:rPr>
              <a:t>A Tiny Elite: </a:t>
            </a:r>
          </a:p>
          <a:p>
            <a:pPr algn="ctr"/>
            <a:r>
              <a:rPr lang="en-US" sz="2700" dirty="0">
                <a:latin typeface="Helvetica Neue Light" panose="020B0604020202020204" charset="0"/>
              </a:rPr>
              <a:t>0.47% of Americans</a:t>
            </a:r>
          </a:p>
        </p:txBody>
      </p:sp>
      <p:sp>
        <p:nvSpPr>
          <p:cNvPr id="11" name="TextBox 10">
            <a:extLst>
              <a:ext uri="{FF2B5EF4-FFF2-40B4-BE49-F238E27FC236}">
                <a16:creationId xmlns:a16="http://schemas.microsoft.com/office/drawing/2014/main" id="{5C1AF98C-0973-4564-8903-F201BF1DDFBD}"/>
              </a:ext>
            </a:extLst>
          </p:cNvPr>
          <p:cNvSpPr txBox="1"/>
          <p:nvPr/>
        </p:nvSpPr>
        <p:spPr>
          <a:xfrm>
            <a:off x="5079699" y="2339013"/>
            <a:ext cx="4936877" cy="507831"/>
          </a:xfrm>
          <a:prstGeom prst="rect">
            <a:avLst/>
          </a:prstGeom>
          <a:noFill/>
        </p:spPr>
        <p:txBody>
          <a:bodyPr wrap="square" rtlCol="0">
            <a:spAutoFit/>
          </a:bodyPr>
          <a:lstStyle/>
          <a:p>
            <a:r>
              <a:rPr lang="en-US" sz="2700" dirty="0">
                <a:latin typeface="Helvetica Neue Light" panose="020B0604020202020204" charset="0"/>
              </a:rPr>
              <a:t>Delivers a Hefty Sum: 71%*</a:t>
            </a:r>
          </a:p>
        </p:txBody>
      </p:sp>
      <p:graphicFrame>
        <p:nvGraphicFramePr>
          <p:cNvPr id="12" name="Chart 11">
            <a:extLst>
              <a:ext uri="{FF2B5EF4-FFF2-40B4-BE49-F238E27FC236}">
                <a16:creationId xmlns:a16="http://schemas.microsoft.com/office/drawing/2014/main" id="{81CFA283-09BF-4E9C-AC28-1F0D05AAAE09}"/>
              </a:ext>
            </a:extLst>
          </p:cNvPr>
          <p:cNvGraphicFramePr>
            <a:graphicFrameLocks/>
          </p:cNvGraphicFramePr>
          <p:nvPr/>
        </p:nvGraphicFramePr>
        <p:xfrm>
          <a:off x="7548138" y="3642609"/>
          <a:ext cx="4709309" cy="352177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BCEE9AE9-781A-4498-A3D3-A7FAEADF9AF7}"/>
              </a:ext>
            </a:extLst>
          </p:cNvPr>
          <p:cNvSpPr txBox="1"/>
          <p:nvPr/>
        </p:nvSpPr>
        <p:spPr>
          <a:xfrm>
            <a:off x="10063252" y="5399887"/>
            <a:ext cx="1211140" cy="323165"/>
          </a:xfrm>
          <a:prstGeom prst="rect">
            <a:avLst/>
          </a:prstGeom>
          <a:noFill/>
        </p:spPr>
        <p:txBody>
          <a:bodyPr wrap="square" rtlCol="0">
            <a:spAutoFit/>
          </a:bodyPr>
          <a:lstStyle/>
          <a:p>
            <a:r>
              <a:rPr lang="en-US" sz="1500" b="1" dirty="0">
                <a:solidFill>
                  <a:schemeClr val="bg1"/>
                </a:solidFill>
                <a:latin typeface="Helvetica Neue Light" panose="020B0604020202020204" charset="0"/>
              </a:rPr>
              <a:t>$200+ total</a:t>
            </a:r>
          </a:p>
        </p:txBody>
      </p:sp>
      <p:sp>
        <p:nvSpPr>
          <p:cNvPr id="15" name="TextBox 14">
            <a:extLst>
              <a:ext uri="{FF2B5EF4-FFF2-40B4-BE49-F238E27FC236}">
                <a16:creationId xmlns:a16="http://schemas.microsoft.com/office/drawing/2014/main" id="{A36A1595-D96E-4D77-924B-3CB22062FB9A}"/>
              </a:ext>
            </a:extLst>
          </p:cNvPr>
          <p:cNvSpPr txBox="1"/>
          <p:nvPr/>
        </p:nvSpPr>
        <p:spPr>
          <a:xfrm>
            <a:off x="8547822" y="4750119"/>
            <a:ext cx="1111195" cy="553998"/>
          </a:xfrm>
          <a:prstGeom prst="rect">
            <a:avLst/>
          </a:prstGeom>
          <a:noFill/>
        </p:spPr>
        <p:txBody>
          <a:bodyPr wrap="square" rtlCol="0">
            <a:spAutoFit/>
          </a:bodyPr>
          <a:lstStyle/>
          <a:p>
            <a:r>
              <a:rPr lang="en-US" sz="1500" b="1" dirty="0">
                <a:solidFill>
                  <a:schemeClr val="tx1"/>
                </a:solidFill>
                <a:latin typeface="Helvetica Neue Light" panose="020B0604020202020204" charset="0"/>
              </a:rPr>
              <a:t>Under $200 total</a:t>
            </a:r>
          </a:p>
        </p:txBody>
      </p:sp>
      <p:pic>
        <p:nvPicPr>
          <p:cNvPr id="2" name="Picture 1">
            <a:extLst>
              <a:ext uri="{FF2B5EF4-FFF2-40B4-BE49-F238E27FC236}">
                <a16:creationId xmlns:a16="http://schemas.microsoft.com/office/drawing/2014/main" id="{DF584172-24DA-47BF-A55A-6C8C9EADAA7B}"/>
              </a:ext>
            </a:extLst>
          </p:cNvPr>
          <p:cNvPicPr>
            <a:picLocks noChangeAspect="1"/>
          </p:cNvPicPr>
          <p:nvPr/>
        </p:nvPicPr>
        <p:blipFill rotWithShape="1">
          <a:blip r:embed="rId6"/>
          <a:srcRect l="71238" t="42027" r="4628" b="20138"/>
          <a:stretch/>
        </p:blipFill>
        <p:spPr>
          <a:xfrm>
            <a:off x="1121535" y="3383280"/>
            <a:ext cx="3819778" cy="4496997"/>
          </a:xfrm>
          <a:prstGeom prst="rect">
            <a:avLst/>
          </a:prstGeom>
        </p:spPr>
      </p:pic>
      <p:sp>
        <p:nvSpPr>
          <p:cNvPr id="13" name="TextBox 12">
            <a:extLst>
              <a:ext uri="{FF2B5EF4-FFF2-40B4-BE49-F238E27FC236}">
                <a16:creationId xmlns:a16="http://schemas.microsoft.com/office/drawing/2014/main" id="{92993E19-D420-4017-B8FB-FDF699D1E24C}"/>
              </a:ext>
            </a:extLst>
          </p:cNvPr>
          <p:cNvSpPr txBox="1"/>
          <p:nvPr/>
        </p:nvSpPr>
        <p:spPr>
          <a:xfrm>
            <a:off x="3897401" y="1473514"/>
            <a:ext cx="5209999" cy="814518"/>
          </a:xfrm>
          <a:prstGeom prst="rect">
            <a:avLst/>
          </a:prstGeom>
          <a:noFill/>
        </p:spPr>
        <p:txBody>
          <a:bodyPr wrap="square" rtlCol="0">
            <a:spAutoFit/>
          </a:bodyPr>
          <a:lstStyle/>
          <a:p>
            <a:r>
              <a:rPr lang="en-US" sz="4693" dirty="0">
                <a:latin typeface="Calibri" panose="020F0502020204030204" pitchFamily="34" charset="0"/>
                <a:cs typeface="Calibri" panose="020F0502020204030204" pitchFamily="34" charset="0"/>
              </a:rPr>
              <a:t>Wealthy Individuals</a:t>
            </a:r>
          </a:p>
        </p:txBody>
      </p:sp>
    </p:spTree>
    <p:extLst>
      <p:ext uri="{BB962C8B-B14F-4D97-AF65-F5344CB8AC3E}">
        <p14:creationId xmlns:p14="http://schemas.microsoft.com/office/powerpoint/2010/main" val="298252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0" name="TextBox 9">
            <a:extLst>
              <a:ext uri="{FF2B5EF4-FFF2-40B4-BE49-F238E27FC236}">
                <a16:creationId xmlns:a16="http://schemas.microsoft.com/office/drawing/2014/main" id="{9E33C3D4-91BC-4F5C-8B92-716B14178121}"/>
              </a:ext>
            </a:extLst>
          </p:cNvPr>
          <p:cNvSpPr txBox="1"/>
          <p:nvPr/>
        </p:nvSpPr>
        <p:spPr>
          <a:xfrm>
            <a:off x="4861851" y="1598197"/>
            <a:ext cx="3281099" cy="814518"/>
          </a:xfrm>
          <a:prstGeom prst="rect">
            <a:avLst/>
          </a:prstGeom>
          <a:noFill/>
        </p:spPr>
        <p:txBody>
          <a:bodyPr wrap="square" rtlCol="0">
            <a:spAutoFit/>
          </a:bodyPr>
          <a:lstStyle/>
          <a:p>
            <a:r>
              <a:rPr lang="en-US" sz="4693" dirty="0" err="1">
                <a:latin typeface="Calibri" panose="020F0502020204030204" pitchFamily="34" charset="0"/>
                <a:cs typeface="Calibri" panose="020F0502020204030204" pitchFamily="34" charset="0"/>
              </a:rPr>
              <a:t>SuperPACs</a:t>
            </a:r>
            <a:endParaRPr lang="en-US" sz="4693"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8D95F95-CC2D-4A78-9463-A3181030A842}"/>
              </a:ext>
            </a:extLst>
          </p:cNvPr>
          <p:cNvSpPr txBox="1"/>
          <p:nvPr/>
        </p:nvSpPr>
        <p:spPr>
          <a:xfrm>
            <a:off x="8680104" y="3087592"/>
            <a:ext cx="3575507" cy="3577005"/>
          </a:xfrm>
          <a:prstGeom prst="rect">
            <a:avLst/>
          </a:prstGeom>
          <a:noFill/>
        </p:spPr>
        <p:txBody>
          <a:bodyPr wrap="square" rtlCol="0">
            <a:spAutoFit/>
          </a:bodyPr>
          <a:lstStyle/>
          <a:p>
            <a:pPr marL="487695" indent="-487695">
              <a:buFont typeface="Arial" panose="020B0604020202020204" pitchFamily="34" charset="0"/>
              <a:buChar char="•"/>
            </a:pPr>
            <a:r>
              <a:rPr lang="en-US" sz="3413" dirty="0">
                <a:latin typeface="Calibri" panose="020F0502020204030204" pitchFamily="34" charset="0"/>
                <a:cs typeface="Calibri" panose="020F0502020204030204" pitchFamily="34" charset="0"/>
              </a:rPr>
              <a:t>Raise &amp; spend unlimited sums</a:t>
            </a:r>
          </a:p>
          <a:p>
            <a:pPr marL="487695" indent="-487695">
              <a:spcBef>
                <a:spcPts val="1280"/>
              </a:spcBef>
              <a:buFont typeface="Arial" panose="020B0604020202020204" pitchFamily="34" charset="0"/>
              <a:buChar char="•"/>
            </a:pPr>
            <a:r>
              <a:rPr lang="en-US" sz="3413" dirty="0">
                <a:latin typeface="Calibri" panose="020F0502020204030204" pitchFamily="34" charset="0"/>
                <a:cs typeface="Calibri" panose="020F0502020204030204" pitchFamily="34" charset="0"/>
              </a:rPr>
              <a:t>“Independent” expenditures</a:t>
            </a:r>
          </a:p>
          <a:p>
            <a:pPr marL="487695" indent="-487695">
              <a:spcBef>
                <a:spcPts val="1280"/>
              </a:spcBef>
              <a:buFont typeface="Arial" panose="020B0604020202020204" pitchFamily="34" charset="0"/>
              <a:buChar char="•"/>
            </a:pPr>
            <a:r>
              <a:rPr lang="en-US" sz="3413" dirty="0">
                <a:latin typeface="Calibri" panose="020F0502020204030204" pitchFamily="34" charset="0"/>
                <a:cs typeface="Calibri" panose="020F0502020204030204" pitchFamily="34" charset="0"/>
              </a:rPr>
              <a:t>Required to disclose donors</a:t>
            </a:r>
          </a:p>
        </p:txBody>
      </p:sp>
      <p:pic>
        <p:nvPicPr>
          <p:cNvPr id="12" name="Picture 11">
            <a:extLst>
              <a:ext uri="{FF2B5EF4-FFF2-40B4-BE49-F238E27FC236}">
                <a16:creationId xmlns:a16="http://schemas.microsoft.com/office/drawing/2014/main" id="{419D00FD-E759-4F27-B250-87F3C1E4BDCC}"/>
              </a:ext>
            </a:extLst>
          </p:cNvPr>
          <p:cNvPicPr>
            <a:picLocks noChangeAspect="1"/>
          </p:cNvPicPr>
          <p:nvPr/>
        </p:nvPicPr>
        <p:blipFill>
          <a:blip r:embed="rId3"/>
          <a:stretch>
            <a:fillRect/>
          </a:stretch>
        </p:blipFill>
        <p:spPr>
          <a:xfrm>
            <a:off x="749190" y="2608539"/>
            <a:ext cx="4112661" cy="1169877"/>
          </a:xfrm>
          <a:prstGeom prst="rect">
            <a:avLst/>
          </a:prstGeom>
        </p:spPr>
      </p:pic>
      <p:pic>
        <p:nvPicPr>
          <p:cNvPr id="13" name="Picture 12">
            <a:extLst>
              <a:ext uri="{FF2B5EF4-FFF2-40B4-BE49-F238E27FC236}">
                <a16:creationId xmlns:a16="http://schemas.microsoft.com/office/drawing/2014/main" id="{317B4C31-F78B-45E5-AABA-67AA414F38B3}"/>
              </a:ext>
            </a:extLst>
          </p:cNvPr>
          <p:cNvPicPr>
            <a:picLocks noChangeAspect="1"/>
          </p:cNvPicPr>
          <p:nvPr/>
        </p:nvPicPr>
        <p:blipFill>
          <a:blip r:embed="rId4"/>
          <a:stretch>
            <a:fillRect/>
          </a:stretch>
        </p:blipFill>
        <p:spPr>
          <a:xfrm>
            <a:off x="552142" y="4268693"/>
            <a:ext cx="3200540" cy="2397315"/>
          </a:xfrm>
          <a:prstGeom prst="rect">
            <a:avLst/>
          </a:prstGeom>
        </p:spPr>
      </p:pic>
      <p:pic>
        <p:nvPicPr>
          <p:cNvPr id="15" name="Picture 14">
            <a:extLst>
              <a:ext uri="{FF2B5EF4-FFF2-40B4-BE49-F238E27FC236}">
                <a16:creationId xmlns:a16="http://schemas.microsoft.com/office/drawing/2014/main" id="{E85BDCE1-8762-4878-91F5-936B2AD8AAB9}"/>
              </a:ext>
            </a:extLst>
          </p:cNvPr>
          <p:cNvPicPr>
            <a:picLocks noChangeAspect="1"/>
          </p:cNvPicPr>
          <p:nvPr/>
        </p:nvPicPr>
        <p:blipFill>
          <a:blip r:embed="rId5"/>
          <a:stretch>
            <a:fillRect/>
          </a:stretch>
        </p:blipFill>
        <p:spPr>
          <a:xfrm>
            <a:off x="3980977" y="5133214"/>
            <a:ext cx="2688523" cy="2688523"/>
          </a:xfrm>
          <a:prstGeom prst="rect">
            <a:avLst/>
          </a:prstGeom>
        </p:spPr>
      </p:pic>
      <p:pic>
        <p:nvPicPr>
          <p:cNvPr id="14" name="Picture 13">
            <a:extLst>
              <a:ext uri="{FF2B5EF4-FFF2-40B4-BE49-F238E27FC236}">
                <a16:creationId xmlns:a16="http://schemas.microsoft.com/office/drawing/2014/main" id="{4B42B8B8-4182-4D0B-8BAF-08EBE9F27B5E}"/>
              </a:ext>
            </a:extLst>
          </p:cNvPr>
          <p:cNvPicPr>
            <a:picLocks noChangeAspect="1"/>
          </p:cNvPicPr>
          <p:nvPr/>
        </p:nvPicPr>
        <p:blipFill>
          <a:blip r:embed="rId6"/>
          <a:stretch>
            <a:fillRect/>
          </a:stretch>
        </p:blipFill>
        <p:spPr>
          <a:xfrm>
            <a:off x="4175085" y="3973435"/>
            <a:ext cx="3567786" cy="1252020"/>
          </a:xfrm>
          <a:prstGeom prst="rect">
            <a:avLst/>
          </a:prstGeom>
        </p:spPr>
      </p:pic>
    </p:spTree>
    <p:extLst>
      <p:ext uri="{BB962C8B-B14F-4D97-AF65-F5344CB8AC3E}">
        <p14:creationId xmlns:p14="http://schemas.microsoft.com/office/powerpoint/2010/main" val="1828616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7" name="Picture 6">
            <a:extLst>
              <a:ext uri="{FF2B5EF4-FFF2-40B4-BE49-F238E27FC236}">
                <a16:creationId xmlns:a16="http://schemas.microsoft.com/office/drawing/2014/main" id="{A5103859-639A-48E9-AF67-C3B758954030}"/>
              </a:ext>
            </a:extLst>
          </p:cNvPr>
          <p:cNvPicPr>
            <a:picLocks noChangeAspect="1"/>
          </p:cNvPicPr>
          <p:nvPr/>
        </p:nvPicPr>
        <p:blipFill>
          <a:blip r:embed="rId3"/>
          <a:stretch>
            <a:fillRect/>
          </a:stretch>
        </p:blipFill>
        <p:spPr>
          <a:xfrm>
            <a:off x="3929562" y="3243101"/>
            <a:ext cx="3789680" cy="1371600"/>
          </a:xfrm>
          <a:prstGeom prst="rect">
            <a:avLst/>
          </a:prstGeom>
        </p:spPr>
      </p:pic>
      <p:pic>
        <p:nvPicPr>
          <p:cNvPr id="8" name="Picture 7">
            <a:extLst>
              <a:ext uri="{FF2B5EF4-FFF2-40B4-BE49-F238E27FC236}">
                <a16:creationId xmlns:a16="http://schemas.microsoft.com/office/drawing/2014/main" id="{2537AE42-745C-4FD7-AAA7-81CE79037729}"/>
              </a:ext>
            </a:extLst>
          </p:cNvPr>
          <p:cNvPicPr>
            <a:picLocks noChangeAspect="1"/>
          </p:cNvPicPr>
          <p:nvPr/>
        </p:nvPicPr>
        <p:blipFill>
          <a:blip r:embed="rId4"/>
          <a:stretch>
            <a:fillRect/>
          </a:stretch>
        </p:blipFill>
        <p:spPr>
          <a:xfrm>
            <a:off x="3763801" y="4995700"/>
            <a:ext cx="2286000" cy="2275840"/>
          </a:xfrm>
          <a:prstGeom prst="rect">
            <a:avLst/>
          </a:prstGeom>
        </p:spPr>
      </p:pic>
      <p:pic>
        <p:nvPicPr>
          <p:cNvPr id="3" name="Picture 2">
            <a:extLst>
              <a:ext uri="{FF2B5EF4-FFF2-40B4-BE49-F238E27FC236}">
                <a16:creationId xmlns:a16="http://schemas.microsoft.com/office/drawing/2014/main" id="{21EC7E37-6FDA-4006-A21C-F3B4871C448F}"/>
              </a:ext>
            </a:extLst>
          </p:cNvPr>
          <p:cNvPicPr>
            <a:picLocks noChangeAspect="1"/>
          </p:cNvPicPr>
          <p:nvPr/>
        </p:nvPicPr>
        <p:blipFill>
          <a:blip r:embed="rId5"/>
          <a:stretch>
            <a:fillRect/>
          </a:stretch>
        </p:blipFill>
        <p:spPr>
          <a:xfrm>
            <a:off x="1290158" y="3749040"/>
            <a:ext cx="2306320" cy="2255520"/>
          </a:xfrm>
          <a:prstGeom prst="rect">
            <a:avLst/>
          </a:prstGeom>
        </p:spPr>
      </p:pic>
      <p:sp>
        <p:nvSpPr>
          <p:cNvPr id="10" name="TextBox 9">
            <a:extLst>
              <a:ext uri="{FF2B5EF4-FFF2-40B4-BE49-F238E27FC236}">
                <a16:creationId xmlns:a16="http://schemas.microsoft.com/office/drawing/2014/main" id="{9E33C3D4-91BC-4F5C-8B92-716B14178121}"/>
              </a:ext>
            </a:extLst>
          </p:cNvPr>
          <p:cNvSpPr txBox="1"/>
          <p:nvPr/>
        </p:nvSpPr>
        <p:spPr>
          <a:xfrm>
            <a:off x="4861851" y="1598198"/>
            <a:ext cx="3281099" cy="814518"/>
          </a:xfrm>
          <a:prstGeom prst="rect">
            <a:avLst/>
          </a:prstGeom>
          <a:noFill/>
        </p:spPr>
        <p:txBody>
          <a:bodyPr wrap="square" rtlCol="0">
            <a:spAutoFit/>
          </a:bodyPr>
          <a:lstStyle/>
          <a:p>
            <a:r>
              <a:rPr lang="en-US" sz="4693" dirty="0">
                <a:latin typeface="Calibri" panose="020F0502020204030204" pitchFamily="34" charset="0"/>
                <a:cs typeface="Calibri" panose="020F0502020204030204" pitchFamily="34" charset="0"/>
              </a:rPr>
              <a:t>Dark Money</a:t>
            </a:r>
          </a:p>
        </p:txBody>
      </p:sp>
      <p:sp>
        <p:nvSpPr>
          <p:cNvPr id="11" name="TextBox 10">
            <a:extLst>
              <a:ext uri="{FF2B5EF4-FFF2-40B4-BE49-F238E27FC236}">
                <a16:creationId xmlns:a16="http://schemas.microsoft.com/office/drawing/2014/main" id="{A8D95F95-CC2D-4A78-9463-A3181030A842}"/>
              </a:ext>
            </a:extLst>
          </p:cNvPr>
          <p:cNvSpPr txBox="1"/>
          <p:nvPr/>
        </p:nvSpPr>
        <p:spPr>
          <a:xfrm>
            <a:off x="8680104" y="2943856"/>
            <a:ext cx="3575507" cy="4627421"/>
          </a:xfrm>
          <a:prstGeom prst="rect">
            <a:avLst/>
          </a:prstGeom>
          <a:noFill/>
        </p:spPr>
        <p:txBody>
          <a:bodyPr wrap="square" rtlCol="0">
            <a:spAutoFit/>
          </a:bodyPr>
          <a:lstStyle/>
          <a:p>
            <a:pPr marL="487695" indent="-487695">
              <a:buFont typeface="Arial" panose="020B0604020202020204" pitchFamily="34" charset="0"/>
              <a:buChar char="•"/>
            </a:pPr>
            <a:r>
              <a:rPr lang="en-US" sz="3413" dirty="0">
                <a:latin typeface="Calibri" panose="020F0502020204030204" pitchFamily="34" charset="0"/>
                <a:cs typeface="Calibri" panose="020F0502020204030204" pitchFamily="34" charset="0"/>
              </a:rPr>
              <a:t>501(c)(4) </a:t>
            </a:r>
            <a:br>
              <a:rPr lang="en-US" sz="3413" dirty="0">
                <a:latin typeface="Calibri" panose="020F0502020204030204" pitchFamily="34" charset="0"/>
                <a:cs typeface="Calibri" panose="020F0502020204030204" pitchFamily="34" charset="0"/>
              </a:rPr>
            </a:br>
            <a:r>
              <a:rPr lang="en-US" sz="3413" dirty="0">
                <a:latin typeface="Calibri" panose="020F0502020204030204" pitchFamily="34" charset="0"/>
                <a:cs typeface="Calibri" panose="020F0502020204030204" pitchFamily="34" charset="0"/>
              </a:rPr>
              <a:t>Social Welfare Organizations</a:t>
            </a:r>
          </a:p>
          <a:p>
            <a:pPr marL="487695" indent="-487695">
              <a:spcBef>
                <a:spcPts val="1280"/>
              </a:spcBef>
              <a:buFont typeface="Arial" panose="020B0604020202020204" pitchFamily="34" charset="0"/>
              <a:buChar char="•"/>
            </a:pPr>
            <a:r>
              <a:rPr lang="en-US" sz="3413" dirty="0">
                <a:latin typeface="Calibri" panose="020F0502020204030204" pitchFamily="34" charset="0"/>
                <a:cs typeface="Calibri" panose="020F0502020204030204" pitchFamily="34" charset="0"/>
              </a:rPr>
              <a:t>501(c)(6) </a:t>
            </a:r>
            <a:br>
              <a:rPr lang="en-US" sz="3413" dirty="0">
                <a:latin typeface="Calibri" panose="020F0502020204030204" pitchFamily="34" charset="0"/>
                <a:cs typeface="Calibri" panose="020F0502020204030204" pitchFamily="34" charset="0"/>
              </a:rPr>
            </a:br>
            <a:r>
              <a:rPr lang="en-US" sz="3413" dirty="0">
                <a:latin typeface="Calibri" panose="020F0502020204030204" pitchFamily="34" charset="0"/>
                <a:cs typeface="Calibri" panose="020F0502020204030204" pitchFamily="34" charset="0"/>
              </a:rPr>
              <a:t>Trade Associations</a:t>
            </a:r>
          </a:p>
          <a:p>
            <a:pPr marL="487695" indent="-487695">
              <a:spcBef>
                <a:spcPts val="1280"/>
              </a:spcBef>
              <a:buFont typeface="Arial" panose="020B0604020202020204" pitchFamily="34" charset="0"/>
              <a:buChar char="•"/>
            </a:pPr>
            <a:r>
              <a:rPr lang="en-US" sz="3413" dirty="0">
                <a:latin typeface="Calibri" panose="020F0502020204030204" pitchFamily="34" charset="0"/>
                <a:cs typeface="Calibri" panose="020F0502020204030204" pitchFamily="34" charset="0"/>
              </a:rPr>
              <a:t>Not required to disclose donors</a:t>
            </a:r>
          </a:p>
        </p:txBody>
      </p:sp>
    </p:spTree>
    <p:extLst>
      <p:ext uri="{BB962C8B-B14F-4D97-AF65-F5344CB8AC3E}">
        <p14:creationId xmlns:p14="http://schemas.microsoft.com/office/powerpoint/2010/main" val="87142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14311</TotalTime>
  <Words>2712</Words>
  <Application>Microsoft Office PowerPoint</Application>
  <PresentationFormat>Custom</PresentationFormat>
  <Paragraphs>186</Paragraphs>
  <Slides>25</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Helvetica Neue</vt:lpstr>
      <vt:lpstr>Helvetica Neue Light</vt:lpstr>
      <vt:lpstr>Lato</vt:lpstr>
      <vt:lpstr>Oswald</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 Major Party Dark Money Funders</vt:lpstr>
      <vt:lpstr>PowerPoint Presentation</vt:lpstr>
      <vt:lpstr>PowerPoint Presentation</vt:lpstr>
      <vt:lpstr>PowerPoint Presentation</vt:lpstr>
      <vt:lpstr>On the Bright Side: A Groundswell for Change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Drumm;Laura Knipmeyer</dc:creator>
  <cp:lastModifiedBy>Kenneth Burtt</cp:lastModifiedBy>
  <cp:revision>77</cp:revision>
  <cp:lastPrinted>2022-03-25T00:39:02Z</cp:lastPrinted>
  <dcterms:created xsi:type="dcterms:W3CDTF">2019-11-05T23:03:58Z</dcterms:created>
  <dcterms:modified xsi:type="dcterms:W3CDTF">2022-04-15T17:22:47Z</dcterms:modified>
</cp:coreProperties>
</file>